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85" r:id="rId2"/>
    <p:sldId id="267" r:id="rId3"/>
    <p:sldId id="577" r:id="rId4"/>
    <p:sldId id="257" r:id="rId5"/>
    <p:sldId id="387" r:id="rId6"/>
    <p:sldId id="497" r:id="rId7"/>
    <p:sldId id="430" r:id="rId8"/>
    <p:sldId id="466" r:id="rId9"/>
    <p:sldId id="468" r:id="rId10"/>
    <p:sldId id="469" r:id="rId11"/>
    <p:sldId id="547" r:id="rId12"/>
    <p:sldId id="261" r:id="rId13"/>
    <p:sldId id="528" r:id="rId14"/>
    <p:sldId id="556" r:id="rId15"/>
    <p:sldId id="563" r:id="rId16"/>
    <p:sldId id="564" r:id="rId17"/>
    <p:sldId id="565" r:id="rId18"/>
    <p:sldId id="278" r:id="rId19"/>
    <p:sldId id="557" r:id="rId20"/>
    <p:sldId id="471" r:id="rId21"/>
    <p:sldId id="472" r:id="rId22"/>
    <p:sldId id="473" r:id="rId23"/>
    <p:sldId id="474" r:id="rId24"/>
    <p:sldId id="475" r:id="rId25"/>
    <p:sldId id="476" r:id="rId26"/>
    <p:sldId id="477" r:id="rId27"/>
    <p:sldId id="576" r:id="rId28"/>
    <p:sldId id="537" r:id="rId29"/>
    <p:sldId id="484" r:id="rId30"/>
    <p:sldId id="485" r:id="rId31"/>
    <p:sldId id="283" r:id="rId32"/>
    <p:sldId id="494" r:id="rId33"/>
    <p:sldId id="495" r:id="rId34"/>
    <p:sldId id="443" r:id="rId35"/>
    <p:sldId id="575" r:id="rId36"/>
    <p:sldId id="566" r:id="rId37"/>
    <p:sldId id="365" r:id="rId38"/>
    <p:sldId id="567" r:id="rId39"/>
    <p:sldId id="568" r:id="rId40"/>
    <p:sldId id="569" r:id="rId41"/>
    <p:sldId id="570" r:id="rId42"/>
    <p:sldId id="429" r:id="rId43"/>
    <p:sldId id="366" r:id="rId44"/>
    <p:sldId id="571" r:id="rId45"/>
    <p:sldId id="412" r:id="rId46"/>
    <p:sldId id="572" r:id="rId47"/>
    <p:sldId id="574" r:id="rId48"/>
    <p:sldId id="373" r:id="rId49"/>
    <p:sldId id="263" r:id="rId50"/>
    <p:sldId id="579" r:id="rId51"/>
    <p:sldId id="532" r:id="rId52"/>
    <p:sldId id="580" r:id="rId53"/>
    <p:sldId id="581"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CA047-4CA6-4DD3-B11A-96970F65E16F}"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6846F-76A2-4D47-AAA0-C0D46E484DE9}" type="slidenum">
              <a:rPr lang="en-US" smtClean="0"/>
              <a:t>‹#›</a:t>
            </a:fld>
            <a:endParaRPr lang="en-US"/>
          </a:p>
        </p:txBody>
      </p:sp>
    </p:spTree>
    <p:extLst>
      <p:ext uri="{BB962C8B-B14F-4D97-AF65-F5344CB8AC3E}">
        <p14:creationId xmlns:p14="http://schemas.microsoft.com/office/powerpoint/2010/main" val="73710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2bfb3e66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2bfb3e6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71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4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4cd24584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4cd24584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94cd245848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94cd24584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f8861e6b0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f8861e6b0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f8861e6b0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f8861e6b0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f8861e6b0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f8861e6b0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2</a:t>
            </a:fld>
            <a:endParaRPr lang="en-US"/>
          </a:p>
        </p:txBody>
      </p:sp>
    </p:spTree>
    <p:extLst>
      <p:ext uri="{BB962C8B-B14F-4D97-AF65-F5344CB8AC3E}">
        <p14:creationId xmlns:p14="http://schemas.microsoft.com/office/powerpoint/2010/main" val="411321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3f8861e6b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3f8861e6b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3f8861e6b0_0_10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13f8861e6b0_0_10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f8861e6b0_0_10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13f8861e6b0_0_10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27</a:t>
            </a:fld>
            <a:endParaRPr lang="en-US"/>
          </a:p>
        </p:txBody>
      </p:sp>
    </p:spTree>
    <p:extLst>
      <p:ext uri="{BB962C8B-B14F-4D97-AF65-F5344CB8AC3E}">
        <p14:creationId xmlns:p14="http://schemas.microsoft.com/office/powerpoint/2010/main" val="4138352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584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f8861e6b0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f8861e6b0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f8861e6b0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f8861e6b0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62626"/>
                </a:solidFill>
                <a:highlight>
                  <a:srgbClr val="F6F6F6"/>
                </a:highlight>
              </a:rPr>
              <a:t>The datasets varied in the imagingmodality (fMRI/ECoG), the nature of the materials (uncon-nected sentences/passages/stories), the grain of linguistic unitsto which responses were recorded (sentences/words/2-s-longstory fragments), and presentation modality (reading/listening).</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We find that the most powerful models predict neural and behavioral responses across different datasets up to noise levels. Models that perform better at predicting the next word in a sequence also better predict brain measurements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Next-word-prediction task performance is predictive of reading times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Brain scores correlate with behavioral scores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p:txBody>
      </p:sp>
      <p:sp>
        <p:nvSpPr>
          <p:cNvPr id="2" name="Slide Number Placeholder 1">
            <a:extLst>
              <a:ext uri="{FF2B5EF4-FFF2-40B4-BE49-F238E27FC236}">
                <a16:creationId xmlns:a16="http://schemas.microsoft.com/office/drawing/2014/main" id="{BABE3176-BCAD-C00E-0EBB-1ED191DCD77D}"/>
              </a:ext>
            </a:extLst>
          </p:cNvPr>
          <p:cNvSpPr>
            <a:spLocks noGrp="1"/>
          </p:cNvSpPr>
          <p:nvPr>
            <p:ph type="sldNum" sz="quarter" idx="5"/>
          </p:nvPr>
        </p:nvSpPr>
        <p:spPr/>
        <p:txBody>
          <a:bodyPr/>
          <a:lstStyle/>
          <a:p>
            <a:fld id="{A039BB72-BA2C-4128-BB8F-3EE51450564E}"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f8861e6b0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3f8861e6b0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3</a:t>
            </a:fld>
            <a:endParaRPr lang="en-US"/>
          </a:p>
        </p:txBody>
      </p:sp>
    </p:spTree>
    <p:extLst>
      <p:ext uri="{BB962C8B-B14F-4D97-AF65-F5344CB8AC3E}">
        <p14:creationId xmlns:p14="http://schemas.microsoft.com/office/powerpoint/2010/main" val="1429207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118088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35</a:t>
            </a:fld>
            <a:endParaRPr lang="en-US"/>
          </a:p>
        </p:txBody>
      </p:sp>
    </p:spTree>
    <p:extLst>
      <p:ext uri="{BB962C8B-B14F-4D97-AF65-F5344CB8AC3E}">
        <p14:creationId xmlns:p14="http://schemas.microsoft.com/office/powerpoint/2010/main" val="1065257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f8dd67c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f8dd67c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f8dd67c00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f8dd67c0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f8dd67c0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f8dd67c0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f8dd67c00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f8dd67c0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f8dd67c00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f8dd67c0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f8dd67c00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f8dd67c0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Fundamental questions about what information is processed where, when, and </a:t>
            </a:r>
            <a:r>
              <a:rPr lang="en" sz="1200" b="1"/>
              <a:t>how</a:t>
            </a:r>
            <a:r>
              <a:rPr lang="en" sz="1200"/>
              <a:t> in the brain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8dd67c0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857952a9e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857952a9e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We use the models’ internal layer activations to predict brain activity on unseen data.</a:t>
            </a: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Finally, we compare the brain activity predictions against the actual brain recordings. This comparison serves as the amount of brain alignment.</a:t>
            </a:r>
            <a:endParaRPr dirty="0">
              <a:latin typeface="Helvetica Neue"/>
              <a:ea typeface="Helvetica Neue"/>
              <a:cs typeface="Helvetica Neue"/>
              <a:sym typeface="Helvetica Neue"/>
            </a:endParaRPr>
          </a:p>
        </p:txBody>
      </p:sp>
      <p:sp>
        <p:nvSpPr>
          <p:cNvPr id="296" name="Google Shape;296;g22857952a9e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094abaaa3f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2094abaaa3f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b="0" dirty="0">
                <a:latin typeface="Helvetica Neue"/>
                <a:ea typeface="Helvetica Neue"/>
                <a:cs typeface="Helvetica Neue"/>
                <a:sym typeface="Helvetica Neue"/>
              </a:rPr>
              <a:t>In our first result figure, we will show that models trained to summarize narratives indeed have greater brain alignment.</a:t>
            </a:r>
            <a:endParaRPr b="0"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x-axis represents the amount of brain alignment. </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y-axis compares the 4 pairs of Language models.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Blue bars represent the base models, and orange bars represent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Note that the Pearson correlation values on the x-axis are relatively low in magnitude because they include a large number of brain areas that may not be significantly involved in brain alignment or language processing. Also, these results are an average of many different layers and input sequence lengths that we tested for each language model.</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From our results, we see that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LMs have greater brain alignment than base LMs.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Therefore, training language models to summarize narratives improves brain alignment.</a:t>
            </a:r>
            <a:endParaRPr dirty="0">
              <a:solidFill>
                <a:srgbClr val="38761D"/>
              </a:solidFill>
              <a:latin typeface="Helvetica Neue"/>
              <a:ea typeface="Helvetica Neue"/>
              <a:cs typeface="Helvetica Neue"/>
              <a:sym typeface="Helvetica Neue"/>
            </a:endParaRPr>
          </a:p>
        </p:txBody>
      </p:sp>
      <p:sp>
        <p:nvSpPr>
          <p:cNvPr id="426" name="Google Shape;426;g2094abaaa3f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47</a:t>
            </a:fld>
            <a:endParaRPr lang="en-US"/>
          </a:p>
        </p:txBody>
      </p:sp>
    </p:spTree>
    <p:extLst>
      <p:ext uri="{BB962C8B-B14F-4D97-AF65-F5344CB8AC3E}">
        <p14:creationId xmlns:p14="http://schemas.microsoft.com/office/powerpoint/2010/main" val="353203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127528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49</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808270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US" b="1" strike="sngStrike">
                <a:solidFill>
                  <a:srgbClr val="38761D"/>
                </a:solidFill>
                <a:latin typeface="Helvetica Neue"/>
                <a:ea typeface="Helvetica Neue"/>
                <a:cs typeface="Helvetica Neue"/>
                <a:sym typeface="Helvetica Neue"/>
              </a:rPr>
              <a:t>We investigated this question via a perturbation approach</a:t>
            </a: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51</a:t>
            </a:fld>
            <a:endParaRPr/>
          </a:p>
        </p:txBody>
      </p:sp>
    </p:spTree>
    <p:extLst>
      <p:ext uri="{BB962C8B-B14F-4D97-AF65-F5344CB8AC3E}">
        <p14:creationId xmlns:p14="http://schemas.microsoft.com/office/powerpoint/2010/main" val="2318003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52</a:t>
            </a:fld>
            <a:endParaRPr lang="en-US"/>
          </a:p>
        </p:txBody>
      </p:sp>
    </p:spTree>
    <p:extLst>
      <p:ext uri="{BB962C8B-B14F-4D97-AF65-F5344CB8AC3E}">
        <p14:creationId xmlns:p14="http://schemas.microsoft.com/office/powerpoint/2010/main" val="320993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controlled experiments that design artificial stimuli to separate the brain activation</a:t>
            </a:r>
          </a:p>
          <a:p>
            <a:pPr marL="171450" indent="-171450">
              <a:buFont typeface="Arial" panose="020B0604020202020204" pitchFamily="34" charset="0"/>
              <a:buChar char="•"/>
            </a:pPr>
            <a:r>
              <a:rPr lang="en-US"/>
              <a:t>such as comparing structured complex sentences or phrases with word lists</a:t>
            </a:r>
          </a:p>
          <a:p>
            <a:pPr marL="171450" indent="-171450">
              <a:buFont typeface="Arial" panose="020B0604020202020204" pitchFamily="34" charset="0"/>
              <a:buChar char="•"/>
            </a:pPr>
            <a:r>
              <a:rPr lang="en-US"/>
              <a:t>many valuable findings and have identified several brain regions, including the left temporal lobe and the left frontal lobe, that are involved in syntactic structure building</a:t>
            </a:r>
          </a:p>
          <a:p>
            <a:pPr marL="171450" indent="-171450">
              <a:buFont typeface="Arial" panose="020B0604020202020204" pitchFamily="34" charset="0"/>
              <a:buChar char="•"/>
            </a:pPr>
            <a:r>
              <a:rPr lang="en-US"/>
              <a:t>However, as designing artificial stimuli can only separate situations with or without structurebuilding</a:t>
            </a:r>
          </a:p>
        </p:txBody>
      </p:sp>
      <p:sp>
        <p:nvSpPr>
          <p:cNvPr id="4" name="Slide Number Placeholder 3"/>
          <p:cNvSpPr>
            <a:spLocks noGrp="1"/>
          </p:cNvSpPr>
          <p:nvPr>
            <p:ph type="sldNum" sz="quarter" idx="5"/>
          </p:nvPr>
        </p:nvSpPr>
        <p:spPr/>
        <p:txBody>
          <a:bodyPr/>
          <a:lstStyle/>
          <a:p>
            <a:fld id="{938EB6CD-3E99-48CE-90A7-5BF71090C57A}" type="slidenum">
              <a:rPr lang="en-US" smtClean="0"/>
              <a:t>6</a:t>
            </a:fld>
            <a:endParaRPr lang="en-US"/>
          </a:p>
        </p:txBody>
      </p:sp>
    </p:spTree>
    <p:extLst>
      <p:ext uri="{BB962C8B-B14F-4D97-AF65-F5344CB8AC3E}">
        <p14:creationId xmlns:p14="http://schemas.microsoft.com/office/powerpoint/2010/main" val="134786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f8861e6b0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f8861e6b0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f8861e6b0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f8861e6b0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11</a:t>
            </a:fld>
            <a:endParaRPr lang="en-US"/>
          </a:p>
        </p:txBody>
      </p:sp>
    </p:spTree>
    <p:extLst>
      <p:ext uri="{BB962C8B-B14F-4D97-AF65-F5344CB8AC3E}">
        <p14:creationId xmlns:p14="http://schemas.microsoft.com/office/powerpoint/2010/main" val="2707314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64B-DE61-FAD9-F630-417353340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E7F64D-E3BF-687D-D42F-D4A865FB9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07AC1-9A4F-053D-E178-FB2F92C551E3}"/>
              </a:ext>
            </a:extLst>
          </p:cNvPr>
          <p:cNvSpPr>
            <a:spLocks noGrp="1"/>
          </p:cNvSpPr>
          <p:nvPr>
            <p:ph type="dt" sz="half" idx="10"/>
          </p:nvPr>
        </p:nvSpPr>
        <p:spPr/>
        <p:txBody>
          <a:bodyPr/>
          <a:lstStyle/>
          <a:p>
            <a:fld id="{D7BAFF4F-5232-4F09-9292-9E41A63E728E}" type="datetime1">
              <a:rPr lang="en-US" smtClean="0"/>
              <a:t>8/27/2024</a:t>
            </a:fld>
            <a:endParaRPr lang="en-US"/>
          </a:p>
        </p:txBody>
      </p:sp>
      <p:sp>
        <p:nvSpPr>
          <p:cNvPr id="5" name="Footer Placeholder 4">
            <a:extLst>
              <a:ext uri="{FF2B5EF4-FFF2-40B4-BE49-F238E27FC236}">
                <a16:creationId xmlns:a16="http://schemas.microsoft.com/office/drawing/2014/main" id="{D7B31098-CA04-2AE1-7E41-10542901326F}"/>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23C8B79A-FEE8-A680-BA23-11DE87A3304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866241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32AD-BD1B-A5E9-914E-4BD9321E5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CE199-A592-32B8-D12B-7533198A17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CFF3-9AAB-5883-5A3F-A39C56E1810A}"/>
              </a:ext>
            </a:extLst>
          </p:cNvPr>
          <p:cNvSpPr>
            <a:spLocks noGrp="1"/>
          </p:cNvSpPr>
          <p:nvPr>
            <p:ph type="dt" sz="half" idx="10"/>
          </p:nvPr>
        </p:nvSpPr>
        <p:spPr/>
        <p:txBody>
          <a:bodyPr/>
          <a:lstStyle/>
          <a:p>
            <a:fld id="{8AF7DACC-40C3-4281-AA67-F73A227497A5}" type="datetime1">
              <a:rPr lang="en-US" smtClean="0"/>
              <a:t>8/27/2024</a:t>
            </a:fld>
            <a:endParaRPr lang="en-US"/>
          </a:p>
        </p:txBody>
      </p:sp>
      <p:sp>
        <p:nvSpPr>
          <p:cNvPr id="5" name="Footer Placeholder 4">
            <a:extLst>
              <a:ext uri="{FF2B5EF4-FFF2-40B4-BE49-F238E27FC236}">
                <a16:creationId xmlns:a16="http://schemas.microsoft.com/office/drawing/2014/main" id="{A3F69E6B-D54A-A33E-B2B9-50D0EF8C37A0}"/>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FEA92DE-6A77-DF2D-56D0-A8CAF4D9BCB9}"/>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190660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B8A58-BEF5-AB34-BEA4-5C62CCD521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39659-DA41-F3F0-21F7-8FF808D95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E8166-116D-E627-D975-D2BA8B2BAD55}"/>
              </a:ext>
            </a:extLst>
          </p:cNvPr>
          <p:cNvSpPr>
            <a:spLocks noGrp="1"/>
          </p:cNvSpPr>
          <p:nvPr>
            <p:ph type="dt" sz="half" idx="10"/>
          </p:nvPr>
        </p:nvSpPr>
        <p:spPr/>
        <p:txBody>
          <a:bodyPr/>
          <a:lstStyle/>
          <a:p>
            <a:fld id="{536BD43E-9521-4922-9C8E-898B7A2F77C4}" type="datetime1">
              <a:rPr lang="en-US" smtClean="0"/>
              <a:t>8/27/2024</a:t>
            </a:fld>
            <a:endParaRPr lang="en-US"/>
          </a:p>
        </p:txBody>
      </p:sp>
      <p:sp>
        <p:nvSpPr>
          <p:cNvPr id="5" name="Footer Placeholder 4">
            <a:extLst>
              <a:ext uri="{FF2B5EF4-FFF2-40B4-BE49-F238E27FC236}">
                <a16:creationId xmlns:a16="http://schemas.microsoft.com/office/drawing/2014/main" id="{209762C7-80C3-E4AE-870E-C52E90B07A13}"/>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ECE9DBD9-F03F-FF28-8EE9-38F21647E9C6}"/>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932497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F1A8D119-2A86-47E9-A45E-325E911C429B}" type="datetime1">
              <a:rPr lang="en-US" smtClean="0"/>
              <a:t>8/27/2024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defRPr sz="1600">
                <a:solidFill>
                  <a:srgbClr val="00B050"/>
                </a:solidFill>
              </a:defRPr>
            </a:lvl1pPr>
          </a:lstStyle>
          <a:p>
            <a:r>
              <a:rPr lang="en-US"/>
              <a:t>ICETCI 2024: DL for Brain Encoding and Decoding</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305319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0" name="Google Shape;60;p15"/>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1" name="Google Shape;61;p15"/>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62" name="Google Shape;62;p15"/>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r>
              <a:rPr lang="en" sz="1600">
                <a:solidFill>
                  <a:srgbClr val="00B050"/>
                </a:solidFill>
                <a:latin typeface="Calibri"/>
                <a:ea typeface="Calibri"/>
                <a:cs typeface="Calibri"/>
                <a:sym typeface="Calibri"/>
              </a:rPr>
              <a:t>ICETCI 2024: DL for Brain Encoding and Decoding</a:t>
            </a: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353408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ICETCI 2024: DL for Brain Encoding and Decoding</a:t>
            </a:r>
            <a:endParaRPr/>
          </a:p>
        </p:txBody>
      </p:sp>
    </p:spTree>
    <p:extLst>
      <p:ext uri="{BB962C8B-B14F-4D97-AF65-F5344CB8AC3E}">
        <p14:creationId xmlns:p14="http://schemas.microsoft.com/office/powerpoint/2010/main" val="3792597120"/>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fld id="{27F49AA6-DA30-4A70-9654-F335BF6C6DD5}" type="datetime1">
              <a:rPr lang="en-US" smtClean="0"/>
              <a:t>8/27/2024</a:t>
            </a:fld>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en-US"/>
              <a:t>ICETCI 2024: DL for Brain Encoding and Decoding</a:t>
            </a:r>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848965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208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B079-EA52-BDD1-EDBC-B804BD497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DCE7-046B-6343-E8EA-1E14AE1C7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E344-15C9-3261-5B9F-5A5E0C4F58CB}"/>
              </a:ext>
            </a:extLst>
          </p:cNvPr>
          <p:cNvSpPr>
            <a:spLocks noGrp="1"/>
          </p:cNvSpPr>
          <p:nvPr>
            <p:ph type="dt" sz="half" idx="10"/>
          </p:nvPr>
        </p:nvSpPr>
        <p:spPr/>
        <p:txBody>
          <a:bodyPr/>
          <a:lstStyle/>
          <a:p>
            <a:fld id="{EC38C5EF-5222-403C-B21B-C5709CFBBB85}" type="datetime1">
              <a:rPr lang="en-US" smtClean="0"/>
              <a:t>8/27/2024</a:t>
            </a:fld>
            <a:endParaRPr lang="en-US"/>
          </a:p>
        </p:txBody>
      </p:sp>
      <p:sp>
        <p:nvSpPr>
          <p:cNvPr id="5" name="Footer Placeholder 4">
            <a:extLst>
              <a:ext uri="{FF2B5EF4-FFF2-40B4-BE49-F238E27FC236}">
                <a16:creationId xmlns:a16="http://schemas.microsoft.com/office/drawing/2014/main" id="{C013BD7A-5580-4798-F0B1-DE524EB2CDF6}"/>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0E9C0352-4CFF-D0A4-7E6B-4248E87F6EDB}"/>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4796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B1D-C9F8-32F0-CC32-7860440CC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96849E-B857-35F3-658A-DF7C383A3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6BCC5-AB02-3508-BD88-CF16AD3C0D58}"/>
              </a:ext>
            </a:extLst>
          </p:cNvPr>
          <p:cNvSpPr>
            <a:spLocks noGrp="1"/>
          </p:cNvSpPr>
          <p:nvPr>
            <p:ph type="dt" sz="half" idx="10"/>
          </p:nvPr>
        </p:nvSpPr>
        <p:spPr/>
        <p:txBody>
          <a:bodyPr/>
          <a:lstStyle/>
          <a:p>
            <a:fld id="{C9F6BFC1-EB02-4F4F-AE55-2C72B191C5C5}" type="datetime1">
              <a:rPr lang="en-US" smtClean="0"/>
              <a:t>8/27/2024</a:t>
            </a:fld>
            <a:endParaRPr lang="en-US"/>
          </a:p>
        </p:txBody>
      </p:sp>
      <p:sp>
        <p:nvSpPr>
          <p:cNvPr id="5" name="Footer Placeholder 4">
            <a:extLst>
              <a:ext uri="{FF2B5EF4-FFF2-40B4-BE49-F238E27FC236}">
                <a16:creationId xmlns:a16="http://schemas.microsoft.com/office/drawing/2014/main" id="{91139A15-4083-A0AE-2DC9-E26EF2023647}"/>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0DAC10D-5100-2886-0059-83F2AC0CF4C5}"/>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63059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22F6-DA79-2CCE-B6A7-03FD93172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7BE4F-B21E-88C6-0F3B-79209E37D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7CC263-2C57-A454-0576-89541D3E7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4C25C-8575-FE57-F532-DC12FC2436BE}"/>
              </a:ext>
            </a:extLst>
          </p:cNvPr>
          <p:cNvSpPr>
            <a:spLocks noGrp="1"/>
          </p:cNvSpPr>
          <p:nvPr>
            <p:ph type="dt" sz="half" idx="10"/>
          </p:nvPr>
        </p:nvSpPr>
        <p:spPr/>
        <p:txBody>
          <a:bodyPr/>
          <a:lstStyle/>
          <a:p>
            <a:fld id="{63C170B6-FE90-40C2-BF61-0E95CD2BBFC2}" type="datetime1">
              <a:rPr lang="en-US" smtClean="0"/>
              <a:t>8/27/2024</a:t>
            </a:fld>
            <a:endParaRPr lang="en-US"/>
          </a:p>
        </p:txBody>
      </p:sp>
      <p:sp>
        <p:nvSpPr>
          <p:cNvPr id="6" name="Footer Placeholder 5">
            <a:extLst>
              <a:ext uri="{FF2B5EF4-FFF2-40B4-BE49-F238E27FC236}">
                <a16:creationId xmlns:a16="http://schemas.microsoft.com/office/drawing/2014/main" id="{019354B8-2AF9-38E2-FF1D-0D172F03F184}"/>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80A1D0D-C9FC-96B9-3C70-72D8E723B76D}"/>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9884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DCAD-23A6-76AC-22B1-7601A65E84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74A90-672F-7FCD-64DF-99E9971E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5C46B-7282-745A-FD9B-56B9B5089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D1278-59C9-D5BE-DB56-831BF62F3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B6873-0FA8-1135-316D-5151AEA5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4C12D-7045-C0C4-CBA1-D6C4DBB136DE}"/>
              </a:ext>
            </a:extLst>
          </p:cNvPr>
          <p:cNvSpPr>
            <a:spLocks noGrp="1"/>
          </p:cNvSpPr>
          <p:nvPr>
            <p:ph type="dt" sz="half" idx="10"/>
          </p:nvPr>
        </p:nvSpPr>
        <p:spPr/>
        <p:txBody>
          <a:bodyPr/>
          <a:lstStyle/>
          <a:p>
            <a:fld id="{9E4894BF-2376-404F-A9BE-781788225CD0}" type="datetime1">
              <a:rPr lang="en-US" smtClean="0"/>
              <a:t>8/27/2024</a:t>
            </a:fld>
            <a:endParaRPr lang="en-US"/>
          </a:p>
        </p:txBody>
      </p:sp>
      <p:sp>
        <p:nvSpPr>
          <p:cNvPr id="8" name="Footer Placeholder 7">
            <a:extLst>
              <a:ext uri="{FF2B5EF4-FFF2-40B4-BE49-F238E27FC236}">
                <a16:creationId xmlns:a16="http://schemas.microsoft.com/office/drawing/2014/main" id="{0BE234FF-1A5A-1F67-057D-32BF40507AD4}"/>
              </a:ext>
            </a:extLst>
          </p:cNvPr>
          <p:cNvSpPr>
            <a:spLocks noGrp="1"/>
          </p:cNvSpPr>
          <p:nvPr>
            <p:ph type="ftr" sz="quarter" idx="11"/>
          </p:nvPr>
        </p:nvSpPr>
        <p:spPr/>
        <p:txBody>
          <a:bodyPr/>
          <a:lstStyle/>
          <a:p>
            <a:r>
              <a:rPr lang="en-US"/>
              <a:t>ICETCI 2024: DL for Brain Encoding and Decoding</a:t>
            </a:r>
          </a:p>
        </p:txBody>
      </p:sp>
      <p:sp>
        <p:nvSpPr>
          <p:cNvPr id="9" name="Slide Number Placeholder 8">
            <a:extLst>
              <a:ext uri="{FF2B5EF4-FFF2-40B4-BE49-F238E27FC236}">
                <a16:creationId xmlns:a16="http://schemas.microsoft.com/office/drawing/2014/main" id="{A5D89CEB-6EA5-5B13-1D72-FD5C15D1B2BA}"/>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28384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DFDD-E2FA-7C24-90F7-4173CB470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FE414-20B2-2E9E-C21D-55ED2410C8B4}"/>
              </a:ext>
            </a:extLst>
          </p:cNvPr>
          <p:cNvSpPr>
            <a:spLocks noGrp="1"/>
          </p:cNvSpPr>
          <p:nvPr>
            <p:ph type="dt" sz="half" idx="10"/>
          </p:nvPr>
        </p:nvSpPr>
        <p:spPr/>
        <p:txBody>
          <a:bodyPr/>
          <a:lstStyle/>
          <a:p>
            <a:fld id="{31F7A0AF-25C2-4582-88D8-F1094B35F01A}" type="datetime1">
              <a:rPr lang="en-US" smtClean="0"/>
              <a:t>8/27/2024</a:t>
            </a:fld>
            <a:endParaRPr lang="en-US"/>
          </a:p>
        </p:txBody>
      </p:sp>
      <p:sp>
        <p:nvSpPr>
          <p:cNvPr id="4" name="Footer Placeholder 3">
            <a:extLst>
              <a:ext uri="{FF2B5EF4-FFF2-40B4-BE49-F238E27FC236}">
                <a16:creationId xmlns:a16="http://schemas.microsoft.com/office/drawing/2014/main" id="{02D9A6A4-05C1-DB27-78EF-28F6EAFE4BA3}"/>
              </a:ext>
            </a:extLst>
          </p:cNvPr>
          <p:cNvSpPr>
            <a:spLocks noGrp="1"/>
          </p:cNvSpPr>
          <p:nvPr>
            <p:ph type="ftr" sz="quarter" idx="11"/>
          </p:nvPr>
        </p:nvSpPr>
        <p:spPr/>
        <p:txBody>
          <a:bodyPr/>
          <a:lstStyle/>
          <a:p>
            <a:r>
              <a:rPr lang="en-US"/>
              <a:t>ICETCI 2024: DL for Brain Encoding and Decoding</a:t>
            </a:r>
          </a:p>
        </p:txBody>
      </p:sp>
      <p:sp>
        <p:nvSpPr>
          <p:cNvPr id="5" name="Slide Number Placeholder 4">
            <a:extLst>
              <a:ext uri="{FF2B5EF4-FFF2-40B4-BE49-F238E27FC236}">
                <a16:creationId xmlns:a16="http://schemas.microsoft.com/office/drawing/2014/main" id="{43D5989A-AA10-3900-98A8-FCE3C420D5DF}"/>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4997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0D6D6-F721-DACF-D4B2-A0A152E98EE5}"/>
              </a:ext>
            </a:extLst>
          </p:cNvPr>
          <p:cNvSpPr>
            <a:spLocks noGrp="1"/>
          </p:cNvSpPr>
          <p:nvPr>
            <p:ph type="dt" sz="half" idx="10"/>
          </p:nvPr>
        </p:nvSpPr>
        <p:spPr/>
        <p:txBody>
          <a:bodyPr/>
          <a:lstStyle/>
          <a:p>
            <a:fld id="{EF2C1F66-38AA-457B-A413-8F81F00E60C8}" type="datetime1">
              <a:rPr lang="en-US" smtClean="0"/>
              <a:t>8/27/2024</a:t>
            </a:fld>
            <a:endParaRPr lang="en-US"/>
          </a:p>
        </p:txBody>
      </p:sp>
      <p:sp>
        <p:nvSpPr>
          <p:cNvPr id="3" name="Footer Placeholder 2">
            <a:extLst>
              <a:ext uri="{FF2B5EF4-FFF2-40B4-BE49-F238E27FC236}">
                <a16:creationId xmlns:a16="http://schemas.microsoft.com/office/drawing/2014/main" id="{62E35F44-BCC0-DE60-4B8F-6D51B0385EB9}"/>
              </a:ext>
            </a:extLst>
          </p:cNvPr>
          <p:cNvSpPr>
            <a:spLocks noGrp="1"/>
          </p:cNvSpPr>
          <p:nvPr>
            <p:ph type="ftr" sz="quarter" idx="11"/>
          </p:nvPr>
        </p:nvSpPr>
        <p:spPr/>
        <p:txBody>
          <a:bodyPr/>
          <a:lstStyle/>
          <a:p>
            <a:r>
              <a:rPr lang="en-US"/>
              <a:t>ICETCI 2024: DL for Brain Encoding and Decoding</a:t>
            </a:r>
          </a:p>
        </p:txBody>
      </p:sp>
      <p:sp>
        <p:nvSpPr>
          <p:cNvPr id="4" name="Slide Number Placeholder 3">
            <a:extLst>
              <a:ext uri="{FF2B5EF4-FFF2-40B4-BE49-F238E27FC236}">
                <a16:creationId xmlns:a16="http://schemas.microsoft.com/office/drawing/2014/main" id="{EC628A8C-4DD3-A2D1-4FAC-7C59B53AD7B4}"/>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53303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1B2E-4F23-7F7F-B624-02DD7D5AB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68D8AC-F8BB-B3C2-79A9-DACB93D95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89AFE-FA65-C7F1-A1ED-C775A5CB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DB725-DB1B-8687-8E78-88FD51992252}"/>
              </a:ext>
            </a:extLst>
          </p:cNvPr>
          <p:cNvSpPr>
            <a:spLocks noGrp="1"/>
          </p:cNvSpPr>
          <p:nvPr>
            <p:ph type="dt" sz="half" idx="10"/>
          </p:nvPr>
        </p:nvSpPr>
        <p:spPr/>
        <p:txBody>
          <a:bodyPr/>
          <a:lstStyle/>
          <a:p>
            <a:fld id="{2E68BE2D-CB71-482B-BCF1-FEA1BE872F56}" type="datetime1">
              <a:rPr lang="en-US" smtClean="0"/>
              <a:t>8/27/2024</a:t>
            </a:fld>
            <a:endParaRPr lang="en-US"/>
          </a:p>
        </p:txBody>
      </p:sp>
      <p:sp>
        <p:nvSpPr>
          <p:cNvPr id="6" name="Footer Placeholder 5">
            <a:extLst>
              <a:ext uri="{FF2B5EF4-FFF2-40B4-BE49-F238E27FC236}">
                <a16:creationId xmlns:a16="http://schemas.microsoft.com/office/drawing/2014/main" id="{C167EECC-480B-411B-2699-4B27B462BCB3}"/>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859F928F-E0B7-C713-5AD9-295B2AC31C1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06783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567-E1B7-54BE-1F8E-05DA0C376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5EBD0-9D06-E304-165F-E9B78DD6B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FC9ACB-C4D9-05ED-C29E-E813BD4BC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AA5A-5831-06C3-272A-CF87913764E8}"/>
              </a:ext>
            </a:extLst>
          </p:cNvPr>
          <p:cNvSpPr>
            <a:spLocks noGrp="1"/>
          </p:cNvSpPr>
          <p:nvPr>
            <p:ph type="dt" sz="half" idx="10"/>
          </p:nvPr>
        </p:nvSpPr>
        <p:spPr/>
        <p:txBody>
          <a:bodyPr/>
          <a:lstStyle/>
          <a:p>
            <a:fld id="{94671FD1-0266-433E-B16E-CCA253203D18}" type="datetime1">
              <a:rPr lang="en-US" smtClean="0"/>
              <a:t>8/27/2024</a:t>
            </a:fld>
            <a:endParaRPr lang="en-US"/>
          </a:p>
        </p:txBody>
      </p:sp>
      <p:sp>
        <p:nvSpPr>
          <p:cNvPr id="6" name="Footer Placeholder 5">
            <a:extLst>
              <a:ext uri="{FF2B5EF4-FFF2-40B4-BE49-F238E27FC236}">
                <a16:creationId xmlns:a16="http://schemas.microsoft.com/office/drawing/2014/main" id="{2504E0A3-61D0-C06D-3999-56D1F7B05978}"/>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A221A4C-67CF-FAC8-7BB7-BAAA4761721C}"/>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77997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083F0-4948-A43C-1A75-ACFEA3D6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AD041-D634-80BE-7277-FBF4CBBF0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4E035-A4AB-2A0F-F99A-E6E863FAD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3ACDF7-355A-4596-95D6-0C4270D8BE8F}" type="datetime1">
              <a:rPr lang="en-US" smtClean="0"/>
              <a:t>8/27/2024</a:t>
            </a:fld>
            <a:endParaRPr lang="en-US"/>
          </a:p>
        </p:txBody>
      </p:sp>
      <p:sp>
        <p:nvSpPr>
          <p:cNvPr id="5" name="Footer Placeholder 4">
            <a:extLst>
              <a:ext uri="{FF2B5EF4-FFF2-40B4-BE49-F238E27FC236}">
                <a16:creationId xmlns:a16="http://schemas.microsoft.com/office/drawing/2014/main" id="{259884AC-E86A-0BBE-33AC-63C460F64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ICETCI 2024: DL for Brain Encoding and Decoding</a:t>
            </a:r>
          </a:p>
        </p:txBody>
      </p:sp>
      <p:sp>
        <p:nvSpPr>
          <p:cNvPr id="6" name="Slide Number Placeholder 5">
            <a:extLst>
              <a:ext uri="{FF2B5EF4-FFF2-40B4-BE49-F238E27FC236}">
                <a16:creationId xmlns:a16="http://schemas.microsoft.com/office/drawing/2014/main" id="{E3CB3413-12D4-F612-0570-642423D3F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E9A157-85A7-42EF-8098-7F5FC6C09ADD}" type="slidenum">
              <a:rPr lang="en-US" smtClean="0"/>
              <a:t>‹#›</a:t>
            </a:fld>
            <a:endParaRPr lang="en-US"/>
          </a:p>
        </p:txBody>
      </p:sp>
    </p:spTree>
    <p:extLst>
      <p:ext uri="{BB962C8B-B14F-4D97-AF65-F5344CB8AC3E}">
        <p14:creationId xmlns:p14="http://schemas.microsoft.com/office/powerpoint/2010/main" val="47704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ba-reddy.oota@inria.fr" TargetMode="External"/><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hyperlink" Target="mailto:raju.bapi@i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hyperlink" Target="https://www.biorxiv.org/content/10.1101/2021.04.02.438248v2.abstra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20/hash/9e9a30b74c49d07d8150c8c83b1ccf07-Abstract.html"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206.01685"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proceedings.neurips.cc/paper/2020/file/38a8e18d75e95ca619af8df0da1417f2-Paper.pdf"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hyperlink" Target="https://proceedings.neurips.cc/paper/2019/file/749a8e6c231831ef7756db230b4359c8-Paper.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3.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hyperlink" Target="https://www.nature.com/articles/s42003-022-03036-1" TargetMode="External"/><Relationship Id="rId10" Type="http://schemas.openxmlformats.org/officeDocument/2006/relationships/image" Target="../media/image50.png"/><Relationship Id="rId4" Type="http://schemas.openxmlformats.org/officeDocument/2006/relationships/notesSlide" Target="../notesSlides/notesSlide27.xml"/><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www.pnas.org/doi/abs/10.1073/pnas.2105646118"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205.14252.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206.01685"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proceedings.neurips.cc/paper/2019/file/2b8501af7b64d1aaae7dd832805f0709-Paper.pdf" TargetMode="External"/><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hyperlink" Target="https://proceedings.neurips.cc/paper/2019/file/2b8501af7b64d1aaae7dd832805f0709-Paper.pdf" TargetMode="External"/><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2205.01404.pdf"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5.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311.04664"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png"/><Relationship Id="rId3" Type="http://schemas.openxmlformats.org/officeDocument/2006/relationships/image" Target="../media/image84.jpg"/><Relationship Id="rId7" Type="http://schemas.openxmlformats.org/officeDocument/2006/relationships/image" Target="../media/image87.PNG"/><Relationship Id="rId12" Type="http://schemas.openxmlformats.org/officeDocument/2006/relationships/image" Target="../media/image9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g"/><Relationship Id="rId10" Type="http://schemas.openxmlformats.org/officeDocument/2006/relationships/image" Target="../media/image90.jpg"/><Relationship Id="rId4" Type="http://schemas.openxmlformats.org/officeDocument/2006/relationships/image" Target="../media/image2.jp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science.org/doi/pdf/10.1126/science.1152876?casa_token=mb6_AS1D9QcAAAAA:cOwmrnT6H_zDTqiz_jQ1tLfLQGfKVZ3ieyhHEaldzx8JamQ-JBk9q637zkErMfY645-k6KXNv7vtWQ"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412"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247040" y="495717"/>
            <a:ext cx="1165032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US" sz="4800" b="1">
                <a:solidFill>
                  <a:srgbClr val="FF0000"/>
                </a:solidFill>
                <a:latin typeface="Calibri"/>
                <a:ea typeface="Calibri"/>
                <a:cs typeface="Calibri"/>
                <a:sym typeface="Calibri"/>
              </a:rPr>
              <a:t>Bridging Language in Machines and Language in the Brain</a:t>
            </a:r>
            <a:endParaRPr sz="4800" dirty="0"/>
          </a:p>
        </p:txBody>
      </p:sp>
      <p:sp>
        <p:nvSpPr>
          <p:cNvPr id="89" name="Google Shape;89;p19"/>
          <p:cNvSpPr txBox="1">
            <a:spLocks noGrp="1"/>
          </p:cNvSpPr>
          <p:nvPr>
            <p:ph type="subTitle" idx="1"/>
          </p:nvPr>
        </p:nvSpPr>
        <p:spPr>
          <a:xfrm>
            <a:off x="790600" y="2463800"/>
            <a:ext cx="10563200" cy="1998408"/>
          </a:xfrm>
          <a:prstGeom prst="rect">
            <a:avLst/>
          </a:prstGeom>
          <a:noFill/>
          <a:ln>
            <a:noFill/>
          </a:ln>
        </p:spPr>
        <p:txBody>
          <a:bodyPr spcFirstLastPara="1" vert="horz" wrap="square" lIns="91433" tIns="45700" rIns="91433" bIns="45700" rtlCol="0" anchor="t" anchorCtr="0">
            <a:normAutofit fontScale="85000" lnSpcReduction="20000"/>
          </a:bodyPr>
          <a:lstStyle/>
          <a:p>
            <a:pPr>
              <a:spcBef>
                <a:spcPts val="0"/>
              </a:spcBef>
              <a:buClr>
                <a:srgbClr val="00B0F0"/>
              </a:buClr>
              <a:buSzPct val="100000"/>
            </a:pPr>
            <a:r>
              <a:rPr lang="en" sz="2800" dirty="0">
                <a:solidFill>
                  <a:srgbClr val="00B0F0"/>
                </a:solidFill>
              </a:rPr>
              <a:t>Subba </a:t>
            </a:r>
            <a:r>
              <a:rPr lang="en" sz="2800">
                <a:solidFill>
                  <a:srgbClr val="00B0F0"/>
                </a:solidFill>
              </a:rPr>
              <a:t>Reddy Oota</a:t>
            </a:r>
            <a:r>
              <a:rPr lang="en" sz="2800" baseline="30000">
                <a:solidFill>
                  <a:srgbClr val="00B0F0"/>
                </a:solidFill>
              </a:rPr>
              <a:t>1,2,3</a:t>
            </a:r>
            <a:r>
              <a:rPr lang="en" sz="2800">
                <a:solidFill>
                  <a:srgbClr val="00B0F0"/>
                </a:solidFill>
              </a:rPr>
              <a:t>, Mounika Marreddy</a:t>
            </a:r>
            <a:r>
              <a:rPr lang="en" sz="2800" baseline="30000">
                <a:solidFill>
                  <a:srgbClr val="00B0F0"/>
                </a:solidFill>
              </a:rPr>
              <a:t>4</a:t>
            </a:r>
            <a:r>
              <a:rPr lang="en" sz="2800">
                <a:solidFill>
                  <a:srgbClr val="00B0F0"/>
                </a:solidFill>
              </a:rPr>
              <a:t>, </a:t>
            </a:r>
            <a:r>
              <a:rPr lang="en" sz="2800" dirty="0">
                <a:solidFill>
                  <a:srgbClr val="00B0F0"/>
                </a:solidFill>
              </a:rPr>
              <a:t>Raju S</a:t>
            </a:r>
            <a:r>
              <a:rPr lang="en" sz="2800">
                <a:solidFill>
                  <a:srgbClr val="00B0F0"/>
                </a:solidFill>
              </a:rPr>
              <a:t>. Bapi</a:t>
            </a:r>
            <a:r>
              <a:rPr lang="en" sz="2800" baseline="30000">
                <a:solidFill>
                  <a:srgbClr val="00B0F0"/>
                </a:solidFill>
              </a:rPr>
              <a:t>5</a:t>
            </a:r>
            <a:endParaRPr dirty="0"/>
          </a:p>
          <a:p>
            <a:pPr>
              <a:spcBef>
                <a:spcPts val="1067"/>
              </a:spcBef>
              <a:buClr>
                <a:schemeClr val="dk1"/>
              </a:buClr>
              <a:buSzPct val="100000"/>
            </a:pPr>
            <a:endParaRPr lang="en-IN" sz="1300" baseline="30000" dirty="0">
              <a:solidFill>
                <a:srgbClr val="00B050"/>
              </a:solidFill>
            </a:endParaRPr>
          </a:p>
          <a:p>
            <a:pPr>
              <a:spcBef>
                <a:spcPts val="1067"/>
              </a:spcBef>
              <a:buClr>
                <a:srgbClr val="00B050"/>
              </a:buClr>
              <a:buSzPct val="100000"/>
            </a:pPr>
            <a:r>
              <a:rPr lang="en" sz="2267" baseline="30000" dirty="0">
                <a:solidFill>
                  <a:srgbClr val="00B050"/>
                </a:solidFill>
              </a:rPr>
              <a:t>1</a:t>
            </a:r>
            <a:r>
              <a:rPr lang="en" sz="2267" dirty="0">
                <a:solidFill>
                  <a:srgbClr val="00B050"/>
                </a:solidFill>
              </a:rPr>
              <a:t>Inria Bordeaux, </a:t>
            </a:r>
            <a:r>
              <a:rPr lang="en" sz="2267">
                <a:solidFill>
                  <a:srgbClr val="00B050"/>
                </a:solidFill>
              </a:rPr>
              <a:t>France; </a:t>
            </a:r>
            <a:r>
              <a:rPr lang="en" sz="2267" baseline="30000">
                <a:solidFill>
                  <a:srgbClr val="00B050"/>
                </a:solidFill>
              </a:rPr>
              <a:t>2</a:t>
            </a:r>
            <a:r>
              <a:rPr lang="en" sz="2267">
                <a:solidFill>
                  <a:srgbClr val="00B050"/>
                </a:solidFill>
              </a:rPr>
              <a:t>MPI for Software Systems, Germany; </a:t>
            </a:r>
            <a:r>
              <a:rPr lang="en" sz="2267" baseline="30000">
                <a:solidFill>
                  <a:srgbClr val="00B050"/>
                </a:solidFill>
              </a:rPr>
              <a:t>3</a:t>
            </a:r>
            <a:r>
              <a:rPr lang="en" sz="2267">
                <a:solidFill>
                  <a:srgbClr val="00B050"/>
                </a:solidFill>
              </a:rPr>
              <a:t>TU Berlin, Germany, </a:t>
            </a:r>
          </a:p>
          <a:p>
            <a:pPr>
              <a:spcBef>
                <a:spcPts val="1067"/>
              </a:spcBef>
              <a:buClr>
                <a:srgbClr val="00B050"/>
              </a:buClr>
              <a:buSzPct val="100000"/>
            </a:pPr>
            <a:r>
              <a:rPr lang="en" sz="2267" baseline="30000">
                <a:solidFill>
                  <a:srgbClr val="00B050"/>
                </a:solidFill>
              </a:rPr>
              <a:t>4</a:t>
            </a:r>
            <a:r>
              <a:rPr lang="en-US" sz="2267">
                <a:solidFill>
                  <a:srgbClr val="00B050"/>
                </a:solidFill>
              </a:rPr>
              <a:t>University of Bonn, Germany;</a:t>
            </a:r>
            <a:r>
              <a:rPr lang="en" sz="2267">
                <a:solidFill>
                  <a:srgbClr val="00B050"/>
                </a:solidFill>
              </a:rPr>
              <a:t>  </a:t>
            </a:r>
            <a:r>
              <a:rPr lang="en" sz="2267" baseline="30000">
                <a:solidFill>
                  <a:srgbClr val="00B050"/>
                </a:solidFill>
              </a:rPr>
              <a:t>5</a:t>
            </a:r>
            <a:r>
              <a:rPr lang="en" sz="2267">
                <a:solidFill>
                  <a:srgbClr val="00B050"/>
                </a:solidFill>
              </a:rPr>
              <a:t>IIIT </a:t>
            </a:r>
            <a:r>
              <a:rPr lang="en" sz="2267" dirty="0">
                <a:solidFill>
                  <a:srgbClr val="00B050"/>
                </a:solidFill>
              </a:rPr>
              <a:t>Hyderabad, India</a:t>
            </a:r>
            <a:r>
              <a:rPr lang="en" sz="2267">
                <a:solidFill>
                  <a:srgbClr val="00B050"/>
                </a:solidFill>
              </a:rPr>
              <a:t>; </a:t>
            </a:r>
            <a:endParaRPr dirty="0"/>
          </a:p>
          <a:p>
            <a:pPr>
              <a:spcBef>
                <a:spcPts val="1067"/>
              </a:spcBef>
              <a:buClr>
                <a:schemeClr val="dk1"/>
              </a:buClr>
              <a:buSzPct val="64285"/>
            </a:pPr>
            <a:endParaRPr sz="1400" dirty="0"/>
          </a:p>
          <a:p>
            <a:pPr>
              <a:spcBef>
                <a:spcPts val="1067"/>
              </a:spcBef>
              <a:buClr>
                <a:schemeClr val="dk1"/>
              </a:buClr>
              <a:buSzPct val="64285"/>
            </a:pPr>
            <a:r>
              <a:rPr lang="en" dirty="0">
                <a:hlinkClick r:id="rId3"/>
              </a:rPr>
              <a:t>subba-reddy.oota@inria.fr</a:t>
            </a:r>
            <a:r>
              <a:rPr lang="en"/>
              <a:t>, </a:t>
            </a:r>
            <a:r>
              <a:rPr lang="en-US" sz="2400">
                <a:hlinkClick r:id="rId3"/>
              </a:rPr>
              <a:t>mmarredd@uni-bonn.de</a:t>
            </a:r>
            <a:r>
              <a:rPr lang="en"/>
              <a:t>, </a:t>
            </a:r>
            <a:r>
              <a:rPr lang="en" dirty="0">
                <a:hlinkClick r:id="rId4"/>
              </a:rPr>
              <a:t>raju.bapi@iiit.ac</a:t>
            </a:r>
            <a:r>
              <a:rPr lang="en">
                <a:hlinkClick r:id="rId4"/>
              </a:rPr>
              <a:t>.in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4690291"/>
            <a:ext cx="1233584" cy="1307732"/>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075" y="4690291"/>
            <a:ext cx="1233584" cy="1307733"/>
          </a:xfrm>
          <a:prstGeom prst="rect">
            <a:avLst/>
          </a:prstGeom>
        </p:spPr>
      </p:pic>
      <p:pic>
        <p:nvPicPr>
          <p:cNvPr id="2" name="Picture 1" descr="A person taking a selfie&#10;&#10;Description automatically generated">
            <a:extLst>
              <a:ext uri="{FF2B5EF4-FFF2-40B4-BE49-F238E27FC236}">
                <a16:creationId xmlns:a16="http://schemas.microsoft.com/office/drawing/2014/main" id="{0C725189-CB2D-E14F-6909-CE8B14F94E49}"/>
              </a:ext>
            </a:extLst>
          </p:cNvPr>
          <p:cNvPicPr>
            <a:picLocks noChangeAspect="1"/>
          </p:cNvPicPr>
          <p:nvPr/>
        </p:nvPicPr>
        <p:blipFill rotWithShape="1">
          <a:blip r:embed="rId7">
            <a:extLst>
              <a:ext uri="{28A0092B-C50C-407E-A947-70E740481C1C}">
                <a14:useLocalDpi xmlns:a14="http://schemas.microsoft.com/office/drawing/2010/main" val="0"/>
              </a:ext>
            </a:extLst>
          </a:blip>
          <a:srcRect l="16898" t="23642" r="31280" b="20762"/>
          <a:stretch/>
        </p:blipFill>
        <p:spPr>
          <a:xfrm>
            <a:off x="5509076" y="4690291"/>
            <a:ext cx="1176100" cy="1307732"/>
          </a:xfrm>
          <a:prstGeom prst="rect">
            <a:avLst/>
          </a:prstGeom>
        </p:spPr>
      </p:pic>
      <p:sp>
        <p:nvSpPr>
          <p:cNvPr id="3" name="Footer Placeholder 4">
            <a:extLst>
              <a:ext uri="{FF2B5EF4-FFF2-40B4-BE49-F238E27FC236}">
                <a16:creationId xmlns:a16="http://schemas.microsoft.com/office/drawing/2014/main" id="{AADC62DB-FEDF-BDA4-1180-C21CE67CFA35}"/>
              </a:ext>
            </a:extLst>
          </p:cNvPr>
          <p:cNvSpPr>
            <a:spLocks noGrp="1"/>
          </p:cNvSpPr>
          <p:nvPr>
            <p:ph type="ftr" sz="quarter" idx="11"/>
          </p:nvPr>
        </p:nvSpPr>
        <p:spPr>
          <a:xfrm>
            <a:off x="4095750" y="6532575"/>
            <a:ext cx="4591049" cy="365125"/>
          </a:xfrm>
        </p:spPr>
        <p:txBody>
          <a:bodyPr/>
          <a:lstStyle/>
          <a:p>
            <a:r>
              <a:rPr lang="en-IN" sz="1600">
                <a:solidFill>
                  <a:srgbClr val="00B050"/>
                </a:solidFill>
              </a:rPr>
              <a:t>ICETCI 2024: DL for Brain Encoding and Decoding</a:t>
            </a:r>
            <a:endParaRPr lang="en-US" sz="1600" dirty="0">
              <a:solidFill>
                <a:srgbClr val="00B050"/>
              </a:solidFill>
            </a:endParaRPr>
          </a:p>
        </p:txBody>
      </p:sp>
      <p:sp>
        <p:nvSpPr>
          <p:cNvPr id="4" name="Slide Number Placeholder 3">
            <a:extLst>
              <a:ext uri="{FF2B5EF4-FFF2-40B4-BE49-F238E27FC236}">
                <a16:creationId xmlns:a16="http://schemas.microsoft.com/office/drawing/2014/main" id="{FAC8FC23-0153-1700-6499-466E637F900B}"/>
              </a:ext>
            </a:extLst>
          </p:cNvPr>
          <p:cNvSpPr>
            <a:spLocks noGrp="1"/>
          </p:cNvSpPr>
          <p:nvPr>
            <p:ph type="sldNum" sz="quarter" idx="12"/>
          </p:nvPr>
        </p:nvSpPr>
        <p:spPr/>
        <p:txBody>
          <a:bodyPr/>
          <a:lstStyle/>
          <a:p>
            <a:fld id="{5BE9A157-85A7-42EF-8098-7F5FC6C09AD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Deep learning models enable data-driven encoding models for naturalistic stimuli</a:t>
            </a:r>
            <a:endParaRPr sz="2800" b="1">
              <a:latin typeface="Helvetica Neue" panose="020B0604020202020204"/>
            </a:endParaRPr>
          </a:p>
        </p:txBody>
      </p:sp>
      <p:sp>
        <p:nvSpPr>
          <p:cNvPr id="350" name="Google Shape;350;p44"/>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10</a:t>
            </a:fld>
            <a:endParaRPr/>
          </a:p>
        </p:txBody>
      </p:sp>
      <p:grpSp>
        <p:nvGrpSpPr>
          <p:cNvPr id="366" name="Google Shape;366;p44"/>
          <p:cNvGrpSpPr/>
          <p:nvPr/>
        </p:nvGrpSpPr>
        <p:grpSpPr>
          <a:xfrm>
            <a:off x="1101962" y="2438865"/>
            <a:ext cx="9770879" cy="2185700"/>
            <a:chOff x="841062" y="3047538"/>
            <a:chExt cx="7328159" cy="1639275"/>
          </a:xfrm>
        </p:grpSpPr>
        <p:pic>
          <p:nvPicPr>
            <p:cNvPr id="367" name="Google Shape;367;p44"/>
            <p:cNvPicPr preferRelativeResize="0"/>
            <p:nvPr/>
          </p:nvPicPr>
          <p:blipFill rotWithShape="1">
            <a:blip r:embed="rId3">
              <a:alphaModFix/>
            </a:blip>
            <a:srcRect l="84013"/>
            <a:stretch/>
          </p:blipFill>
          <p:spPr>
            <a:xfrm>
              <a:off x="841062" y="3047538"/>
              <a:ext cx="882924" cy="934900"/>
            </a:xfrm>
            <a:prstGeom prst="rect">
              <a:avLst/>
            </a:prstGeom>
            <a:noFill/>
            <a:ln>
              <a:noFill/>
            </a:ln>
          </p:spPr>
        </p:pic>
        <p:sp>
          <p:nvSpPr>
            <p:cNvPr id="368" name="Google Shape;368;p44"/>
            <p:cNvSpPr txBox="1"/>
            <p:nvPr/>
          </p:nvSpPr>
          <p:spPr>
            <a:xfrm>
              <a:off x="1814038" y="3047538"/>
              <a:ext cx="5373900" cy="538483"/>
            </a:xfrm>
            <a:prstGeom prst="rect">
              <a:avLst/>
            </a:prstGeom>
            <a:noFill/>
            <a:ln>
              <a:noFill/>
            </a:ln>
          </p:spPr>
          <p:txBody>
            <a:bodyPr spcFirstLastPara="1" wrap="square" lIns="121900" tIns="121900" rIns="121900" bIns="121900" anchor="t" anchorCtr="0">
              <a:spAutoFit/>
            </a:bodyPr>
            <a:lstStyle/>
            <a:p>
              <a:r>
                <a:rPr lang="en" sz="1733" u="sng"/>
                <a:t>DeepMind’s New AI Taught Itself to Be the World’s Greatest Go Player</a:t>
              </a:r>
              <a:endParaRPr sz="1733" u="sng"/>
            </a:p>
            <a:p>
              <a:r>
                <a:rPr lang="en" sz="1333">
                  <a:solidFill>
                    <a:srgbClr val="999999"/>
                  </a:solidFill>
                </a:rPr>
                <a:t>Singularity Hub</a:t>
              </a:r>
              <a:endParaRPr sz="1333">
                <a:solidFill>
                  <a:srgbClr val="999999"/>
                </a:solidFill>
              </a:endParaRPr>
            </a:p>
          </p:txBody>
        </p:sp>
        <p:grpSp>
          <p:nvGrpSpPr>
            <p:cNvPr id="369" name="Google Shape;369;p44"/>
            <p:cNvGrpSpPr/>
            <p:nvPr/>
          </p:nvGrpSpPr>
          <p:grpSpPr>
            <a:xfrm>
              <a:off x="2660988" y="3798963"/>
              <a:ext cx="5508233" cy="887850"/>
              <a:chOff x="3225975" y="2631775"/>
              <a:chExt cx="5508233" cy="887850"/>
            </a:xfrm>
          </p:grpSpPr>
          <p:grpSp>
            <p:nvGrpSpPr>
              <p:cNvPr id="370" name="Google Shape;370;p44"/>
              <p:cNvGrpSpPr/>
              <p:nvPr/>
            </p:nvGrpSpPr>
            <p:grpSpPr>
              <a:xfrm>
                <a:off x="4174175" y="2631775"/>
                <a:ext cx="4560033" cy="887850"/>
                <a:chOff x="4174175" y="2631775"/>
                <a:chExt cx="4560033" cy="887850"/>
              </a:xfrm>
            </p:grpSpPr>
            <p:pic>
              <p:nvPicPr>
                <p:cNvPr id="371" name="Google Shape;371;p44"/>
                <p:cNvPicPr preferRelativeResize="0"/>
                <p:nvPr/>
              </p:nvPicPr>
              <p:blipFill rotWithShape="1">
                <a:blip r:embed="rId4">
                  <a:alphaModFix/>
                </a:blip>
                <a:srcRect l="83759"/>
                <a:stretch/>
              </p:blipFill>
              <p:spPr>
                <a:xfrm>
                  <a:off x="7830509" y="2631775"/>
                  <a:ext cx="903699" cy="887850"/>
                </a:xfrm>
                <a:prstGeom prst="rect">
                  <a:avLst/>
                </a:prstGeom>
                <a:noFill/>
                <a:ln>
                  <a:noFill/>
                </a:ln>
              </p:spPr>
            </p:pic>
            <p:sp>
              <p:nvSpPr>
                <p:cNvPr id="372" name="Google Shape;372;p44"/>
                <p:cNvSpPr/>
                <p:nvPr/>
              </p:nvSpPr>
              <p:spPr>
                <a:xfrm>
                  <a:off x="4174175" y="2873025"/>
                  <a:ext cx="1135200" cy="174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373" name="Google Shape;373;p44"/>
              <p:cNvSpPr txBox="1"/>
              <p:nvPr/>
            </p:nvSpPr>
            <p:spPr>
              <a:xfrm>
                <a:off x="3225975" y="2664050"/>
                <a:ext cx="4608600" cy="538483"/>
              </a:xfrm>
              <a:prstGeom prst="rect">
                <a:avLst/>
              </a:prstGeom>
              <a:noFill/>
              <a:ln>
                <a:noFill/>
              </a:ln>
            </p:spPr>
            <p:txBody>
              <a:bodyPr spcFirstLastPara="1" wrap="square" lIns="121900" tIns="121900" rIns="121900" bIns="121900" anchor="t" anchorCtr="0">
                <a:spAutoFit/>
              </a:bodyPr>
              <a:lstStyle/>
              <a:p>
                <a:r>
                  <a:rPr lang="en" sz="1733" u="sng"/>
                  <a:t>Meet GPT-3. It Has Learned to Code (and Blog and Argue)</a:t>
                </a:r>
                <a:endParaRPr sz="1733" u="sng"/>
              </a:p>
              <a:p>
                <a:r>
                  <a:rPr lang="en" sz="1333">
                    <a:solidFill>
                      <a:srgbClr val="999999"/>
                    </a:solidFill>
                  </a:rPr>
                  <a:t>The New York Times</a:t>
                </a:r>
                <a:endParaRPr sz="1333">
                  <a:solidFill>
                    <a:srgbClr val="999999"/>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Increasingly available open source ecological stimuli datasets</a:t>
            </a:r>
            <a:endParaRPr sz="2800" b="1">
              <a:latin typeface="Helvetica Neue" panose="020B0604020202020204"/>
            </a:endParaRPr>
          </a:p>
        </p:txBody>
      </p:sp>
      <p:sp>
        <p:nvSpPr>
          <p:cNvPr id="4" name="Slide Number Placeholder 3">
            <a:extLst>
              <a:ext uri="{FF2B5EF4-FFF2-40B4-BE49-F238E27FC236}">
                <a16:creationId xmlns:a16="http://schemas.microsoft.com/office/drawing/2014/main" id="{2964201C-478C-DF6F-5AA0-1B58B769F3F7}"/>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Google Shape;131;p20">
            <a:extLst>
              <a:ext uri="{FF2B5EF4-FFF2-40B4-BE49-F238E27FC236}">
                <a16:creationId xmlns:a16="http://schemas.microsoft.com/office/drawing/2014/main" id="{572FFB3B-1AF2-739B-83ED-7E769A2B957F}"/>
              </a:ext>
            </a:extLst>
          </p:cNvPr>
          <p:cNvSpPr txBox="1"/>
          <p:nvPr/>
        </p:nvSpPr>
        <p:spPr>
          <a:xfrm>
            <a:off x="571995" y="5983711"/>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Deniz et al. 2019            </a:t>
            </a:r>
            <a:endParaRPr sz="1333">
              <a:latin typeface="Montserrat"/>
              <a:ea typeface="Montserrat"/>
              <a:cs typeface="Montserrat"/>
              <a:sym typeface="Montserrat"/>
            </a:endParaRPr>
          </a:p>
        </p:txBody>
      </p:sp>
      <p:sp>
        <p:nvSpPr>
          <p:cNvPr id="6" name="Google Shape;131;p20">
            <a:extLst>
              <a:ext uri="{FF2B5EF4-FFF2-40B4-BE49-F238E27FC236}">
                <a16:creationId xmlns:a16="http://schemas.microsoft.com/office/drawing/2014/main" id="{F0DDFD3F-761C-2AC4-AC8B-56F268A18EF7}"/>
              </a:ext>
            </a:extLst>
          </p:cNvPr>
          <p:cNvSpPr txBox="1"/>
          <p:nvPr/>
        </p:nvSpPr>
        <p:spPr>
          <a:xfrm>
            <a:off x="9670600" y="5892489"/>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Nastase et al. 2021            </a:t>
            </a:r>
            <a:endParaRPr sz="1333">
              <a:latin typeface="Montserrat"/>
              <a:ea typeface="Montserrat"/>
              <a:cs typeface="Montserrat"/>
              <a:sym typeface="Montserrat"/>
            </a:endParaRPr>
          </a:p>
        </p:txBody>
      </p:sp>
      <p:sp>
        <p:nvSpPr>
          <p:cNvPr id="8" name="Google Shape;131;p20">
            <a:extLst>
              <a:ext uri="{FF2B5EF4-FFF2-40B4-BE49-F238E27FC236}">
                <a16:creationId xmlns:a16="http://schemas.microsoft.com/office/drawing/2014/main" id="{1D81FCB3-509D-6998-84E7-47643F897CB9}"/>
              </a:ext>
            </a:extLst>
          </p:cNvPr>
          <p:cNvSpPr txBox="1"/>
          <p:nvPr/>
        </p:nvSpPr>
        <p:spPr>
          <a:xfrm>
            <a:off x="571995" y="6304064"/>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Lebel et al. 2022            </a:t>
            </a:r>
            <a:endParaRPr sz="1333">
              <a:latin typeface="Montserrat"/>
              <a:ea typeface="Montserrat"/>
              <a:cs typeface="Montserrat"/>
              <a:sym typeface="Montserrat"/>
            </a:endParaRPr>
          </a:p>
        </p:txBody>
      </p:sp>
      <p:sp>
        <p:nvSpPr>
          <p:cNvPr id="10" name="Google Shape;131;p20">
            <a:extLst>
              <a:ext uri="{FF2B5EF4-FFF2-40B4-BE49-F238E27FC236}">
                <a16:creationId xmlns:a16="http://schemas.microsoft.com/office/drawing/2014/main" id="{F22F894E-D960-B6A3-D510-AD3EB4361DFD}"/>
              </a:ext>
            </a:extLst>
          </p:cNvPr>
          <p:cNvSpPr txBox="1"/>
          <p:nvPr/>
        </p:nvSpPr>
        <p:spPr>
          <a:xfrm>
            <a:off x="9670600" y="6156853"/>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Li et al. 2022            </a:t>
            </a:r>
            <a:endParaRPr sz="1333">
              <a:latin typeface="Montserrat"/>
              <a:ea typeface="Montserrat"/>
              <a:cs typeface="Montserrat"/>
              <a:sym typeface="Montserrat"/>
            </a:endParaRPr>
          </a:p>
        </p:txBody>
      </p:sp>
      <p:sp>
        <p:nvSpPr>
          <p:cNvPr id="22" name="Google Shape;131;p20">
            <a:extLst>
              <a:ext uri="{FF2B5EF4-FFF2-40B4-BE49-F238E27FC236}">
                <a16:creationId xmlns:a16="http://schemas.microsoft.com/office/drawing/2014/main" id="{2C0A510F-F551-9EC5-FC49-9CC651B0FAE7}"/>
              </a:ext>
            </a:extLst>
          </p:cNvPr>
          <p:cNvSpPr txBox="1"/>
          <p:nvPr/>
        </p:nvSpPr>
        <p:spPr>
          <a:xfrm>
            <a:off x="9670600"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Zhang et al. 2021            </a:t>
            </a:r>
            <a:endParaRPr sz="1333">
              <a:latin typeface="Montserrat"/>
              <a:ea typeface="Montserrat"/>
              <a:cs typeface="Montserrat"/>
              <a:sym typeface="Montserrat"/>
            </a:endParaRPr>
          </a:p>
        </p:txBody>
      </p:sp>
      <p:pic>
        <p:nvPicPr>
          <p:cNvPr id="23" name="Google Shape;815;p41">
            <a:extLst>
              <a:ext uri="{FF2B5EF4-FFF2-40B4-BE49-F238E27FC236}">
                <a16:creationId xmlns:a16="http://schemas.microsoft.com/office/drawing/2014/main" id="{3ED3CE11-E857-398D-E044-AE2039785BE3}"/>
              </a:ext>
            </a:extLst>
          </p:cNvPr>
          <p:cNvPicPr preferRelativeResize="0"/>
          <p:nvPr/>
        </p:nvPicPr>
        <p:blipFill>
          <a:blip r:embed="rId3">
            <a:alphaModFix/>
          </a:blip>
          <a:stretch>
            <a:fillRect/>
          </a:stretch>
        </p:blipFill>
        <p:spPr>
          <a:xfrm>
            <a:off x="2348250" y="2178408"/>
            <a:ext cx="7322350" cy="1826110"/>
          </a:xfrm>
          <a:prstGeom prst="rect">
            <a:avLst/>
          </a:prstGeom>
          <a:noFill/>
          <a:ln>
            <a:noFill/>
          </a:ln>
        </p:spPr>
      </p:pic>
      <p:pic>
        <p:nvPicPr>
          <p:cNvPr id="2" name="Google Shape;154;g2978e5e2abf_0_30">
            <a:extLst>
              <a:ext uri="{FF2B5EF4-FFF2-40B4-BE49-F238E27FC236}">
                <a16:creationId xmlns:a16="http://schemas.microsoft.com/office/drawing/2014/main" id="{57325E8B-CFC7-384C-D8E3-43311323F908}"/>
              </a:ext>
            </a:extLst>
          </p:cNvPr>
          <p:cNvPicPr preferRelativeResize="0"/>
          <p:nvPr/>
        </p:nvPicPr>
        <p:blipFill>
          <a:blip r:embed="rId4">
            <a:alphaModFix/>
          </a:blip>
          <a:stretch>
            <a:fillRect/>
          </a:stretch>
        </p:blipFill>
        <p:spPr>
          <a:xfrm>
            <a:off x="77821" y="997044"/>
            <a:ext cx="12114178" cy="4981432"/>
          </a:xfrm>
          <a:prstGeom prst="rect">
            <a:avLst/>
          </a:prstGeom>
          <a:noFill/>
          <a:ln>
            <a:noFill/>
          </a:ln>
        </p:spPr>
      </p:pic>
      <p:sp>
        <p:nvSpPr>
          <p:cNvPr id="7" name="Google Shape;249;p17">
            <a:extLst>
              <a:ext uri="{FF2B5EF4-FFF2-40B4-BE49-F238E27FC236}">
                <a16:creationId xmlns:a16="http://schemas.microsoft.com/office/drawing/2014/main" id="{692D7282-DB76-309A-03CC-E2451D88982E}"/>
              </a:ext>
            </a:extLst>
          </p:cNvPr>
          <p:cNvSpPr txBox="1"/>
          <p:nvPr/>
        </p:nvSpPr>
        <p:spPr>
          <a:xfrm>
            <a:off x="1001337" y="1196241"/>
            <a:ext cx="9926897" cy="800179"/>
          </a:xfrm>
          <a:prstGeom prst="rect">
            <a:avLst/>
          </a:prstGeom>
          <a:solidFill>
            <a:srgbClr val="FFF2CC"/>
          </a:solidFill>
          <a:ln>
            <a:noFill/>
          </a:ln>
        </p:spPr>
        <p:txBody>
          <a:bodyPr spcFirstLastPara="1" wrap="square" lIns="121900" tIns="121900" rIns="121900" bIns="121900" anchor="t" anchorCtr="0">
            <a:spAutoFit/>
          </a:bodyPr>
          <a:lstStyle/>
          <a:p>
            <a:r>
              <a:rPr lang="en-US"/>
              <a:t>With advancement of </a:t>
            </a:r>
            <a:r>
              <a:rPr lang="en-US" b="1"/>
              <a:t>ecological stimuli datasets </a:t>
            </a:r>
            <a:r>
              <a:rPr lang="en-US"/>
              <a:t>and </a:t>
            </a:r>
            <a:r>
              <a:rPr lang="en-US" b="1"/>
              <a:t>open source language models</a:t>
            </a:r>
            <a:r>
              <a:rPr lang="en-US"/>
              <a:t>, recent studies looked at interesting open questions?</a:t>
            </a:r>
            <a:endParaRPr>
              <a:latin typeface="Montserrat"/>
              <a:ea typeface="Montserrat"/>
              <a:cs typeface="Montserrat"/>
              <a:sym typeface="Montserrat"/>
            </a:endParaRPr>
          </a:p>
        </p:txBody>
      </p:sp>
      <p:pic>
        <p:nvPicPr>
          <p:cNvPr id="9" name="Google Shape;798;p40">
            <a:extLst>
              <a:ext uri="{FF2B5EF4-FFF2-40B4-BE49-F238E27FC236}">
                <a16:creationId xmlns:a16="http://schemas.microsoft.com/office/drawing/2014/main" id="{430E4CF6-1989-42D9-27DE-EF6E7E930ECC}"/>
              </a:ext>
            </a:extLst>
          </p:cNvPr>
          <p:cNvPicPr preferRelativeResize="0"/>
          <p:nvPr/>
        </p:nvPicPr>
        <p:blipFill>
          <a:blip r:embed="rId5">
            <a:alphaModFix/>
          </a:blip>
          <a:stretch>
            <a:fillRect/>
          </a:stretch>
        </p:blipFill>
        <p:spPr>
          <a:xfrm>
            <a:off x="6223296" y="4243654"/>
            <a:ext cx="1319032" cy="1294789"/>
          </a:xfrm>
          <a:prstGeom prst="rect">
            <a:avLst/>
          </a:prstGeom>
          <a:noFill/>
          <a:ln>
            <a:noFill/>
          </a:ln>
        </p:spPr>
      </p:pic>
      <p:grpSp>
        <p:nvGrpSpPr>
          <p:cNvPr id="11" name="Google Shape;800;p40">
            <a:extLst>
              <a:ext uri="{FF2B5EF4-FFF2-40B4-BE49-F238E27FC236}">
                <a16:creationId xmlns:a16="http://schemas.microsoft.com/office/drawing/2014/main" id="{65127E2B-FF0E-2437-F299-160D7187CB83}"/>
              </a:ext>
            </a:extLst>
          </p:cNvPr>
          <p:cNvGrpSpPr/>
          <p:nvPr/>
        </p:nvGrpSpPr>
        <p:grpSpPr>
          <a:xfrm>
            <a:off x="7019394" y="3906948"/>
            <a:ext cx="1123460" cy="919500"/>
            <a:chOff x="6243009" y="1159626"/>
            <a:chExt cx="1123460" cy="919500"/>
          </a:xfrm>
        </p:grpSpPr>
        <p:sp>
          <p:nvSpPr>
            <p:cNvPr id="12" name="Google Shape;801;p40">
              <a:extLst>
                <a:ext uri="{FF2B5EF4-FFF2-40B4-BE49-F238E27FC236}">
                  <a16:creationId xmlns:a16="http://schemas.microsoft.com/office/drawing/2014/main" id="{06909790-23F7-3E38-EE42-0D878A31713B}"/>
                </a:ext>
              </a:extLst>
            </p:cNvPr>
            <p:cNvSpPr/>
            <p:nvPr/>
          </p:nvSpPr>
          <p:spPr>
            <a:xfrm rot="2700000" flipH="1">
              <a:off x="6317739" y="1354211"/>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2;p40">
              <a:extLst>
                <a:ext uri="{FF2B5EF4-FFF2-40B4-BE49-F238E27FC236}">
                  <a16:creationId xmlns:a16="http://schemas.microsoft.com/office/drawing/2014/main" id="{BA23CC73-1FA2-D3A1-963B-382447092E3C}"/>
                </a:ext>
              </a:extLst>
            </p:cNvPr>
            <p:cNvSpPr txBox="1"/>
            <p:nvPr/>
          </p:nvSpPr>
          <p:spPr>
            <a:xfrm>
              <a:off x="6974669" y="1161800"/>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pic>
        <p:nvPicPr>
          <p:cNvPr id="14" name="Google Shape;799;p40">
            <a:extLst>
              <a:ext uri="{FF2B5EF4-FFF2-40B4-BE49-F238E27FC236}">
                <a16:creationId xmlns:a16="http://schemas.microsoft.com/office/drawing/2014/main" id="{12146878-8F6D-F818-574B-E5476D219FAB}"/>
              </a:ext>
            </a:extLst>
          </p:cNvPr>
          <p:cNvPicPr preferRelativeResize="0"/>
          <p:nvPr/>
        </p:nvPicPr>
        <p:blipFill rotWithShape="1">
          <a:blip r:embed="rId6">
            <a:alphaModFix/>
          </a:blip>
          <a:srcRect l="70923" t="11552" r="5204" b="61555"/>
          <a:stretch/>
        </p:blipFill>
        <p:spPr>
          <a:xfrm>
            <a:off x="3500307" y="4225165"/>
            <a:ext cx="1443593" cy="1313278"/>
          </a:xfrm>
          <a:prstGeom prst="rect">
            <a:avLst/>
          </a:prstGeom>
          <a:noFill/>
          <a:ln>
            <a:noFill/>
          </a:ln>
        </p:spPr>
      </p:pic>
      <p:sp>
        <p:nvSpPr>
          <p:cNvPr id="15" name="Google Shape;804;p40">
            <a:extLst>
              <a:ext uri="{FF2B5EF4-FFF2-40B4-BE49-F238E27FC236}">
                <a16:creationId xmlns:a16="http://schemas.microsoft.com/office/drawing/2014/main" id="{13BDB45D-5BE8-D789-AD98-26554364BAE2}"/>
              </a:ext>
            </a:extLst>
          </p:cNvPr>
          <p:cNvSpPr/>
          <p:nvPr/>
        </p:nvSpPr>
        <p:spPr>
          <a:xfrm rot="2700000" flipH="1">
            <a:off x="4426503" y="4047469"/>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5;p40">
            <a:extLst>
              <a:ext uri="{FF2B5EF4-FFF2-40B4-BE49-F238E27FC236}">
                <a16:creationId xmlns:a16="http://schemas.microsoft.com/office/drawing/2014/main" id="{DB35015F-8EBA-0502-C1CA-3413FD4F0699}"/>
              </a:ext>
            </a:extLst>
          </p:cNvPr>
          <p:cNvSpPr/>
          <p:nvPr/>
        </p:nvSpPr>
        <p:spPr>
          <a:xfrm>
            <a:off x="5133214" y="3874552"/>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grpSp>
        <p:nvGrpSpPr>
          <p:cNvPr id="17" name="Google Shape;806;p40">
            <a:extLst>
              <a:ext uri="{FF2B5EF4-FFF2-40B4-BE49-F238E27FC236}">
                <a16:creationId xmlns:a16="http://schemas.microsoft.com/office/drawing/2014/main" id="{0CFA5C0F-763E-9FEA-8A48-A304CE7F7C4A}"/>
              </a:ext>
            </a:extLst>
          </p:cNvPr>
          <p:cNvGrpSpPr/>
          <p:nvPr/>
        </p:nvGrpSpPr>
        <p:grpSpPr>
          <a:xfrm>
            <a:off x="5636705" y="3707658"/>
            <a:ext cx="391800" cy="688061"/>
            <a:chOff x="4482819" y="969575"/>
            <a:chExt cx="391800" cy="688061"/>
          </a:xfrm>
        </p:grpSpPr>
        <p:sp>
          <p:nvSpPr>
            <p:cNvPr id="18" name="Google Shape;807;p40">
              <a:extLst>
                <a:ext uri="{FF2B5EF4-FFF2-40B4-BE49-F238E27FC236}">
                  <a16:creationId xmlns:a16="http://schemas.microsoft.com/office/drawing/2014/main" id="{765B9AE8-03B6-5D60-EAAB-545673EF5832}"/>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9" name="Google Shape;808;p40">
              <a:extLst>
                <a:ext uri="{FF2B5EF4-FFF2-40B4-BE49-F238E27FC236}">
                  <a16:creationId xmlns:a16="http://schemas.microsoft.com/office/drawing/2014/main" id="{4615458B-66EE-207B-6B99-55AECB68E9EB}"/>
                </a:ext>
              </a:extLst>
            </p:cNvPr>
            <p:cNvPicPr preferRelativeResize="0"/>
            <p:nvPr/>
          </p:nvPicPr>
          <p:blipFill>
            <a:blip r:embed="rId7">
              <a:alphaModFix/>
            </a:blip>
            <a:stretch>
              <a:fillRect/>
            </a:stretch>
          </p:blipFill>
          <p:spPr>
            <a:xfrm>
              <a:off x="4546550" y="1491463"/>
              <a:ext cx="264350" cy="166173"/>
            </a:xfrm>
            <a:prstGeom prst="rect">
              <a:avLst/>
            </a:prstGeom>
            <a:noFill/>
            <a:ln>
              <a:noFill/>
            </a:ln>
          </p:spPr>
        </p:pic>
      </p:grpSp>
      <p:sp>
        <p:nvSpPr>
          <p:cNvPr id="20" name="Google Shape;797;p40">
            <a:extLst>
              <a:ext uri="{FF2B5EF4-FFF2-40B4-BE49-F238E27FC236}">
                <a16:creationId xmlns:a16="http://schemas.microsoft.com/office/drawing/2014/main" id="{162099F8-B726-FD85-588B-41FCBC967BE8}"/>
              </a:ext>
            </a:extLst>
          </p:cNvPr>
          <p:cNvSpPr txBox="1">
            <a:spLocks/>
          </p:cNvSpPr>
          <p:nvPr/>
        </p:nvSpPr>
        <p:spPr>
          <a:xfrm>
            <a:off x="8075725" y="4419722"/>
            <a:ext cx="4170900" cy="110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Montserrat"/>
              <a:buNone/>
              <a:tabLst/>
              <a:defRPr/>
            </a:pPr>
            <a:r>
              <a:rPr kumimoji="0" lang="en-US"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How is information aggregated by the brain during language comprehension?</a:t>
            </a:r>
          </a:p>
        </p:txBody>
      </p:sp>
      <p:sp>
        <p:nvSpPr>
          <p:cNvPr id="21" name="Google Shape;803;p40">
            <a:extLst>
              <a:ext uri="{FF2B5EF4-FFF2-40B4-BE49-F238E27FC236}">
                <a16:creationId xmlns:a16="http://schemas.microsoft.com/office/drawing/2014/main" id="{94E267A5-477A-2A51-C536-F8DC60A29F2D}"/>
              </a:ext>
            </a:extLst>
          </p:cNvPr>
          <p:cNvSpPr txBox="1"/>
          <p:nvPr/>
        </p:nvSpPr>
        <p:spPr>
          <a:xfrm>
            <a:off x="15564" y="4164422"/>
            <a:ext cx="3482062" cy="19825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latin typeface="Arial" panose="020B0604020202020204" pitchFamily="34" charset="0"/>
                <a:ea typeface="Montserrat"/>
                <a:cs typeface="Arial" panose="020B0604020202020204" pitchFamily="34" charset="0"/>
                <a:sym typeface="Montserrat"/>
              </a:rPr>
              <a:t>Is the </a:t>
            </a:r>
            <a:r>
              <a:rPr lang="en" b="1">
                <a:latin typeface="Arial" panose="020B0604020202020204" pitchFamily="34" charset="0"/>
                <a:ea typeface="Montserrat"/>
                <a:cs typeface="Arial" panose="020B0604020202020204" pitchFamily="34" charset="0"/>
                <a:sym typeface="Montserrat"/>
              </a:rPr>
              <a:t>“how” of the NLP system process language comprehension</a:t>
            </a:r>
            <a:r>
              <a:rPr lang="en">
                <a:latin typeface="Arial" panose="020B0604020202020204" pitchFamily="34" charset="0"/>
                <a:ea typeface="Montserrat"/>
                <a:cs typeface="Arial" panose="020B0604020202020204" pitchFamily="34" charset="0"/>
                <a:sym typeface="Montserrat"/>
              </a:rPr>
              <a:t> the same as </a:t>
            </a:r>
            <a:r>
              <a:rPr lang="en" b="1">
                <a:latin typeface="Arial" panose="020B0604020202020204" pitchFamily="34" charset="0"/>
                <a:ea typeface="Montserrat"/>
                <a:cs typeface="Arial" panose="020B0604020202020204" pitchFamily="34" charset="0"/>
                <a:sym typeface="Montserrat"/>
              </a:rPr>
              <a:t>“how” of the brain process language comprehension</a:t>
            </a:r>
            <a:r>
              <a:rPr lang="en">
                <a:latin typeface="Arial" panose="020B0604020202020204" pitchFamily="34" charset="0"/>
                <a:ea typeface="Montserrat"/>
                <a:cs typeface="Arial" panose="020B0604020202020204" pitchFamily="34" charset="0"/>
                <a:sym typeface="Montserrat"/>
              </a:rPr>
              <a:t>?</a:t>
            </a:r>
            <a:endParaRPr>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5772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478967" y="3198213"/>
            <a:ext cx="9884800" cy="805308"/>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 sz="2000">
                <a:solidFill>
                  <a:schemeClr val="dk2"/>
                </a:solidFill>
                <a:latin typeface="Aptos (Body)"/>
                <a:ea typeface="Montserrat"/>
                <a:cs typeface="Montserrat"/>
                <a:sym typeface="Montserrat"/>
              </a:rPr>
              <a:t>2: neuroscience background</a:t>
            </a:r>
            <a:endParaRPr sz="2000">
              <a:latin typeface="Aptos (Body)"/>
            </a:endParaRPr>
          </a:p>
        </p:txBody>
      </p:sp>
      <p:sp>
        <p:nvSpPr>
          <p:cNvPr id="103" name="Google Shape;103;p19"/>
          <p:cNvSpPr txBox="1">
            <a:spLocks noGrp="1"/>
          </p:cNvSpPr>
          <p:nvPr>
            <p:ph type="body" idx="1"/>
          </p:nvPr>
        </p:nvSpPr>
        <p:spPr>
          <a:xfrm>
            <a:off x="478967" y="2136533"/>
            <a:ext cx="11360800" cy="1022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000"/>
              <a:t> 1: methods to estimate alignment </a:t>
            </a:r>
            <a:endParaRPr sz="2000"/>
          </a:p>
        </p:txBody>
      </p:sp>
      <p:sp>
        <p:nvSpPr>
          <p:cNvPr id="104" name="Google Shape;104;p19"/>
          <p:cNvSpPr txBox="1"/>
          <p:nvPr/>
        </p:nvSpPr>
        <p:spPr>
          <a:xfrm>
            <a:off x="3499167" y="5978401"/>
            <a:ext cx="6542000" cy="595059"/>
          </a:xfrm>
          <a:prstGeom prst="rect">
            <a:avLst/>
          </a:prstGeom>
          <a:noFill/>
          <a:ln>
            <a:noFill/>
          </a:ln>
        </p:spPr>
        <p:txBody>
          <a:bodyPr spcFirstLastPara="1" wrap="square" lIns="121900" tIns="121900" rIns="121900" bIns="121900" anchor="t" anchorCtr="0">
            <a:spAutoFit/>
          </a:bodyPr>
          <a:lstStyle/>
          <a:p>
            <a:r>
              <a:rPr lang="en" sz="2267" b="1">
                <a:latin typeface="Montserrat"/>
                <a:ea typeface="Montserrat"/>
                <a:cs typeface="Montserrat"/>
                <a:sym typeface="Montserrat"/>
              </a:rPr>
              <a:t>Questions very much encouraged!!</a:t>
            </a:r>
            <a:endParaRPr sz="2267" b="1">
              <a:latin typeface="Montserrat"/>
              <a:ea typeface="Montserrat"/>
              <a:cs typeface="Montserrat"/>
              <a:sym typeface="Montserrat"/>
            </a:endParaRPr>
          </a:p>
        </p:txBody>
      </p:sp>
      <p:pic>
        <p:nvPicPr>
          <p:cNvPr id="105" name="Google Shape;105;p19"/>
          <p:cNvPicPr preferRelativeResize="0"/>
          <p:nvPr/>
        </p:nvPicPr>
        <p:blipFill rotWithShape="1">
          <a:blip r:embed="rId3">
            <a:alphaModFix/>
          </a:blip>
          <a:srcRect l="3361" t="14434" r="72766" b="63630"/>
          <a:stretch/>
        </p:blipFill>
        <p:spPr>
          <a:xfrm>
            <a:off x="6653167" y="3195785"/>
            <a:ext cx="827732" cy="659068"/>
          </a:xfrm>
          <a:prstGeom prst="rect">
            <a:avLst/>
          </a:prstGeom>
          <a:noFill/>
          <a:ln>
            <a:noFill/>
          </a:ln>
        </p:spPr>
      </p:pic>
      <p:grpSp>
        <p:nvGrpSpPr>
          <p:cNvPr id="106" name="Google Shape;106;p19"/>
          <p:cNvGrpSpPr/>
          <p:nvPr/>
        </p:nvGrpSpPr>
        <p:grpSpPr>
          <a:xfrm>
            <a:off x="6159367" y="1737418"/>
            <a:ext cx="2920800" cy="1270021"/>
            <a:chOff x="3435525" y="1548825"/>
            <a:chExt cx="2190600" cy="952516"/>
          </a:xfrm>
        </p:grpSpPr>
        <p:grpSp>
          <p:nvGrpSpPr>
            <p:cNvPr id="107" name="Google Shape;107;p19"/>
            <p:cNvGrpSpPr/>
            <p:nvPr/>
          </p:nvGrpSpPr>
          <p:grpSpPr>
            <a:xfrm>
              <a:off x="3900741" y="1661366"/>
              <a:ext cx="1725384" cy="839975"/>
              <a:chOff x="3478000" y="1527312"/>
              <a:chExt cx="2264878" cy="1102619"/>
            </a:xfrm>
          </p:grpSpPr>
          <p:pic>
            <p:nvPicPr>
              <p:cNvPr id="108" name="Google Shape;108;p19"/>
              <p:cNvPicPr preferRelativeResize="0"/>
              <p:nvPr/>
            </p:nvPicPr>
            <p:blipFill rotWithShape="1">
              <a:blip r:embed="rId3">
                <a:alphaModFix/>
              </a:blip>
              <a:srcRect l="70923" t="11552" r="5204" b="61555"/>
              <a:stretch/>
            </p:blipFill>
            <p:spPr>
              <a:xfrm>
                <a:off x="4929020" y="1835456"/>
                <a:ext cx="813858" cy="794476"/>
              </a:xfrm>
              <a:prstGeom prst="rect">
                <a:avLst/>
              </a:prstGeom>
              <a:noFill/>
              <a:ln>
                <a:noFill/>
              </a:ln>
            </p:spPr>
          </p:pic>
          <p:pic>
            <p:nvPicPr>
              <p:cNvPr id="109" name="Google Shape;109;p19"/>
              <p:cNvPicPr preferRelativeResize="0"/>
              <p:nvPr/>
            </p:nvPicPr>
            <p:blipFill>
              <a:blip r:embed="rId4">
                <a:alphaModFix/>
              </a:blip>
              <a:stretch>
                <a:fillRect/>
              </a:stretch>
            </p:blipFill>
            <p:spPr>
              <a:xfrm>
                <a:off x="4166142" y="2015903"/>
                <a:ext cx="822275" cy="297350"/>
              </a:xfrm>
              <a:prstGeom prst="rect">
                <a:avLst/>
              </a:prstGeom>
              <a:noFill/>
              <a:ln>
                <a:noFill/>
              </a:ln>
            </p:spPr>
          </p:pic>
          <p:sp>
            <p:nvSpPr>
              <p:cNvPr id="110" name="Google Shape;110;p19"/>
              <p:cNvSpPr txBox="1"/>
              <p:nvPr/>
            </p:nvSpPr>
            <p:spPr>
              <a:xfrm>
                <a:off x="4318873" y="1527312"/>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sp>
            <p:nvSpPr>
              <p:cNvPr id="111" name="Google Shape;111;p19"/>
              <p:cNvSpPr/>
              <p:nvPr/>
            </p:nvSpPr>
            <p:spPr>
              <a:xfrm>
                <a:off x="3478000" y="1949150"/>
                <a:ext cx="582600" cy="5727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112" name="Google Shape;112;p19"/>
            <p:cNvSpPr txBox="1"/>
            <p:nvPr/>
          </p:nvSpPr>
          <p:spPr>
            <a:xfrm>
              <a:off x="5068900" y="1595025"/>
              <a:ext cx="520800" cy="33847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LLM</a:t>
              </a:r>
              <a:endParaRPr sz="1333">
                <a:latin typeface="Montserrat"/>
                <a:ea typeface="Montserrat"/>
                <a:cs typeface="Montserrat"/>
                <a:sym typeface="Montserrat"/>
              </a:endParaRPr>
            </a:p>
          </p:txBody>
        </p:sp>
        <p:sp>
          <p:nvSpPr>
            <p:cNvPr id="113" name="Google Shape;113;p19"/>
            <p:cNvSpPr txBox="1"/>
            <p:nvPr/>
          </p:nvSpPr>
          <p:spPr>
            <a:xfrm>
              <a:off x="3435525" y="1548825"/>
              <a:ext cx="1191300" cy="430953"/>
            </a:xfrm>
            <a:prstGeom prst="rect">
              <a:avLst/>
            </a:prstGeom>
            <a:noFill/>
            <a:ln>
              <a:noFill/>
            </a:ln>
          </p:spPr>
          <p:txBody>
            <a:bodyPr spcFirstLastPara="1" wrap="square" lIns="121900" tIns="121900" rIns="121900" bIns="121900" anchor="t" anchorCtr="0">
              <a:spAutoFit/>
            </a:bodyPr>
            <a:lstStyle/>
            <a:p>
              <a:r>
                <a:rPr lang="en" sz="1067">
                  <a:latin typeface="Montserrat"/>
                  <a:ea typeface="Montserrat"/>
                  <a:cs typeface="Montserrat"/>
                  <a:sym typeface="Montserrat"/>
                </a:rPr>
                <a:t>Another language processing system</a:t>
              </a:r>
              <a:endParaRPr sz="1067">
                <a:latin typeface="Montserrat"/>
                <a:ea typeface="Montserrat"/>
                <a:cs typeface="Montserrat"/>
                <a:sym typeface="Montserrat"/>
              </a:endParaRPr>
            </a:p>
          </p:txBody>
        </p:sp>
      </p:grpSp>
      <p:sp>
        <p:nvSpPr>
          <p:cNvPr id="114" name="Google Shape;114;p19"/>
          <p:cNvSpPr txBox="1"/>
          <p:nvPr/>
        </p:nvSpPr>
        <p:spPr>
          <a:xfrm>
            <a:off x="478967" y="4043201"/>
            <a:ext cx="11011600" cy="1513194"/>
          </a:xfrm>
          <a:prstGeom prst="rect">
            <a:avLst/>
          </a:prstGeom>
          <a:noFill/>
          <a:ln>
            <a:noFill/>
          </a:ln>
        </p:spPr>
        <p:txBody>
          <a:bodyPr spcFirstLastPara="1" wrap="square" lIns="121900" tIns="121900" rIns="121900" bIns="121900" anchor="t" anchorCtr="0">
            <a:spAutoFit/>
          </a:bodyPr>
          <a:lstStyle/>
          <a:p>
            <a:pPr>
              <a:lnSpc>
                <a:spcPct val="115000"/>
              </a:lnSpc>
            </a:pPr>
            <a:r>
              <a:rPr lang="en" sz="2000">
                <a:solidFill>
                  <a:schemeClr val="dk2"/>
                </a:solidFill>
                <a:latin typeface="Aptos (Body)"/>
                <a:ea typeface="Montserrat"/>
                <a:cs typeface="Montserrat"/>
                <a:sym typeface="Montserrat"/>
              </a:rPr>
              <a:t>3: works on alignment between LLMs and brains, and reasons for alignment</a:t>
            </a:r>
          </a:p>
          <a:p>
            <a:pPr>
              <a:lnSpc>
                <a:spcPct val="115000"/>
              </a:lnSpc>
            </a:pPr>
            <a:endParaRPr sz="2000">
              <a:solidFill>
                <a:schemeClr val="dk2"/>
              </a:solidFill>
              <a:latin typeface="Aptos (Body)"/>
              <a:ea typeface="Montserrat"/>
              <a:cs typeface="Montserrat"/>
              <a:sym typeface="Montserrat"/>
            </a:endParaRPr>
          </a:p>
          <a:p>
            <a:pPr>
              <a:lnSpc>
                <a:spcPct val="115000"/>
              </a:lnSpc>
              <a:spcBef>
                <a:spcPts val="1600"/>
              </a:spcBef>
            </a:pPr>
            <a:r>
              <a:rPr lang="en" sz="2000">
                <a:solidFill>
                  <a:schemeClr val="dk2"/>
                </a:solidFill>
                <a:latin typeface="Aptos (Body)"/>
                <a:ea typeface="Montserrat"/>
                <a:cs typeface="Montserrat"/>
                <a:sym typeface="Montserrat"/>
              </a:rPr>
              <a:t>4: works on reasons for alignment, and on improving alignment</a:t>
            </a:r>
            <a:endParaRPr sz="2000">
              <a:solidFill>
                <a:schemeClr val="dk2"/>
              </a:solidFill>
              <a:latin typeface="Aptos (Body)"/>
              <a:ea typeface="Montserrat"/>
              <a:cs typeface="Montserrat"/>
              <a:sym typeface="Montserrat"/>
            </a:endParaRPr>
          </a:p>
        </p:txBody>
      </p:sp>
      <p:sp>
        <p:nvSpPr>
          <p:cNvPr id="115" name="Google Shape;115;p19"/>
          <p:cNvSpPr txBox="1"/>
          <p:nvPr/>
        </p:nvSpPr>
        <p:spPr>
          <a:xfrm>
            <a:off x="415600" y="247534"/>
            <a:ext cx="8383600" cy="1107955"/>
          </a:xfrm>
          <a:prstGeom prst="rect">
            <a:avLst/>
          </a:prstGeom>
          <a:noFill/>
          <a:ln>
            <a:noFill/>
          </a:ln>
        </p:spPr>
        <p:txBody>
          <a:bodyPr spcFirstLastPara="1" wrap="square" lIns="121900" tIns="121900" rIns="121900" bIns="121900" anchor="t" anchorCtr="0">
            <a:spAutoFit/>
          </a:bodyPr>
          <a:lstStyle/>
          <a:p>
            <a:r>
              <a:rPr lang="en" sz="2800" b="1">
                <a:solidFill>
                  <a:schemeClr val="dk1"/>
                </a:solidFill>
                <a:latin typeface="Helvetica Neue" panose="020B0604020202020204"/>
                <a:ea typeface="Montserrat"/>
                <a:cs typeface="Montserrat"/>
                <a:sym typeface="Montserrat"/>
              </a:rPr>
              <a:t>How closely do LLM capabilities relate to those of the human brain?</a:t>
            </a:r>
            <a:endParaRPr sz="2800" b="1">
              <a:latin typeface="Helvetica Neue" panose="020B0604020202020204"/>
            </a:endParaRPr>
          </a:p>
        </p:txBody>
      </p:sp>
      <p:grpSp>
        <p:nvGrpSpPr>
          <p:cNvPr id="116" name="Google Shape;116;p19"/>
          <p:cNvGrpSpPr/>
          <p:nvPr/>
        </p:nvGrpSpPr>
        <p:grpSpPr>
          <a:xfrm>
            <a:off x="9531597" y="466752"/>
            <a:ext cx="2505995" cy="850251"/>
            <a:chOff x="373941" y="2937338"/>
            <a:chExt cx="2898221" cy="916350"/>
          </a:xfrm>
        </p:grpSpPr>
        <p:pic>
          <p:nvPicPr>
            <p:cNvPr id="117" name="Google Shape;117;p19"/>
            <p:cNvPicPr preferRelativeResize="0"/>
            <p:nvPr/>
          </p:nvPicPr>
          <p:blipFill rotWithShape="1">
            <a:blip r:embed="rId3">
              <a:alphaModFix/>
            </a:blip>
            <a:srcRect l="3361" t="14434" r="72766" b="63630"/>
            <a:stretch/>
          </p:blipFill>
          <p:spPr>
            <a:xfrm>
              <a:off x="373941" y="2989650"/>
              <a:ext cx="1007250" cy="747426"/>
            </a:xfrm>
            <a:prstGeom prst="rect">
              <a:avLst/>
            </a:prstGeom>
            <a:noFill/>
            <a:ln>
              <a:noFill/>
            </a:ln>
          </p:spPr>
        </p:pic>
        <p:pic>
          <p:nvPicPr>
            <p:cNvPr id="118" name="Google Shape;118;p19"/>
            <p:cNvPicPr preferRelativeResize="0"/>
            <p:nvPr/>
          </p:nvPicPr>
          <p:blipFill rotWithShape="1">
            <a:blip r:embed="rId3">
              <a:alphaModFix/>
            </a:blip>
            <a:srcRect l="70923" t="11552" r="5204" b="61555"/>
            <a:stretch/>
          </p:blipFill>
          <p:spPr>
            <a:xfrm>
              <a:off x="2264912" y="2937338"/>
              <a:ext cx="1007250" cy="916350"/>
            </a:xfrm>
            <a:prstGeom prst="rect">
              <a:avLst/>
            </a:prstGeom>
            <a:noFill/>
            <a:ln>
              <a:noFill/>
            </a:ln>
          </p:spPr>
        </p:pic>
      </p:grpSp>
      <p:grpSp>
        <p:nvGrpSpPr>
          <p:cNvPr id="119" name="Google Shape;119;p19"/>
          <p:cNvGrpSpPr/>
          <p:nvPr/>
        </p:nvGrpSpPr>
        <p:grpSpPr>
          <a:xfrm>
            <a:off x="10350132" y="145947"/>
            <a:ext cx="879944" cy="831863"/>
            <a:chOff x="3964017" y="3292309"/>
            <a:chExt cx="822275" cy="777344"/>
          </a:xfrm>
        </p:grpSpPr>
        <p:pic>
          <p:nvPicPr>
            <p:cNvPr id="120" name="Google Shape;120;p19"/>
            <p:cNvPicPr preferRelativeResize="0"/>
            <p:nvPr/>
          </p:nvPicPr>
          <p:blipFill>
            <a:blip r:embed="rId4">
              <a:alphaModFix/>
            </a:blip>
            <a:stretch>
              <a:fillRect/>
            </a:stretch>
          </p:blipFill>
          <p:spPr>
            <a:xfrm>
              <a:off x="3964017" y="3772303"/>
              <a:ext cx="822275" cy="297350"/>
            </a:xfrm>
            <a:prstGeom prst="rect">
              <a:avLst/>
            </a:prstGeom>
            <a:noFill/>
            <a:ln>
              <a:noFill/>
            </a:ln>
          </p:spPr>
        </p:pic>
        <p:sp>
          <p:nvSpPr>
            <p:cNvPr id="121" name="Google Shape;121;p19"/>
            <p:cNvSpPr txBox="1"/>
            <p:nvPr/>
          </p:nvSpPr>
          <p:spPr>
            <a:xfrm>
              <a:off x="4199250" y="3292309"/>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grpSp>
      <p:sp>
        <p:nvSpPr>
          <p:cNvPr id="2" name="Footer Placeholder 4">
            <a:extLst>
              <a:ext uri="{FF2B5EF4-FFF2-40B4-BE49-F238E27FC236}">
                <a16:creationId xmlns:a16="http://schemas.microsoft.com/office/drawing/2014/main" id="{3C6E72E4-E97D-4A95-144B-9DE3D8DCDBB4}"/>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D2259709-3130-64BC-F48F-5C7CB390F28A}"/>
              </a:ext>
            </a:extLst>
          </p:cNvPr>
          <p:cNvSpPr>
            <a:spLocks noGrp="1"/>
          </p:cNvSpPr>
          <p:nvPr>
            <p:ph type="sldNum" idx="12"/>
          </p:nvPr>
        </p:nvSpPr>
        <p:spPr/>
        <p:txBody>
          <a:bodyPr/>
          <a:lstStyle/>
          <a:p>
            <a:fld id="{00000000-1234-1234-1234-123412341234}" type="slidenum">
              <a:rPr lang="en" smtClean="0"/>
              <a:pPr/>
              <a:t>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US" sz="2800" b="1">
                <a:latin typeface="Calibri" panose="020F0502020204030204" pitchFamily="34" charset="0"/>
                <a:ea typeface="Calibri" panose="020F0502020204030204" pitchFamily="34" charset="0"/>
                <a:cs typeface="Times New Roman" panose="02020603050405020304" pitchFamily="18" charset="0"/>
              </a:rPr>
              <a:t>Deep neural networks and brain alignment: brain encoding and decoding</a:t>
            </a:r>
            <a:endParaRPr sz="2800" b="1">
              <a:latin typeface="Helvetica Neue" panose="020B0604020202020204"/>
            </a:endParaRPr>
          </a:p>
        </p:txBody>
      </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13</a:t>
            </a:fld>
            <a:endParaRPr lang="en"/>
          </a:p>
        </p:txBody>
      </p:sp>
      <p:cxnSp>
        <p:nvCxnSpPr>
          <p:cNvPr id="4" name="Google Shape;400;p48">
            <a:extLst>
              <a:ext uri="{FF2B5EF4-FFF2-40B4-BE49-F238E27FC236}">
                <a16:creationId xmlns:a16="http://schemas.microsoft.com/office/drawing/2014/main" id="{AC076D55-0008-518A-2296-62A647A374E2}"/>
              </a:ext>
            </a:extLst>
          </p:cNvPr>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5" name="Google Shape;401;p48">
            <a:extLst>
              <a:ext uri="{FF2B5EF4-FFF2-40B4-BE49-F238E27FC236}">
                <a16:creationId xmlns:a16="http://schemas.microsoft.com/office/drawing/2014/main" id="{D1BD9CED-12C6-F662-CD54-FFE27E933E5E}"/>
              </a:ext>
            </a:extLst>
          </p:cNvPr>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 name="Google Shape;402;p48">
            <a:extLst>
              <a:ext uri="{FF2B5EF4-FFF2-40B4-BE49-F238E27FC236}">
                <a16:creationId xmlns:a16="http://schemas.microsoft.com/office/drawing/2014/main" id="{109A7E99-6559-E236-1BBF-57685A1528DD}"/>
              </a:ext>
            </a:extLst>
          </p:cNvPr>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7" name="Google Shape;403;p48">
            <a:extLst>
              <a:ext uri="{FF2B5EF4-FFF2-40B4-BE49-F238E27FC236}">
                <a16:creationId xmlns:a16="http://schemas.microsoft.com/office/drawing/2014/main" id="{97A6BA0F-CFB2-CCBE-34D2-0D8708E084A1}"/>
              </a:ext>
            </a:extLst>
          </p:cNvPr>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8" name="Google Shape;404;p48">
            <a:extLst>
              <a:ext uri="{FF2B5EF4-FFF2-40B4-BE49-F238E27FC236}">
                <a16:creationId xmlns:a16="http://schemas.microsoft.com/office/drawing/2014/main" id="{CC532153-F0C5-344D-89C6-7090C7693541}"/>
              </a:ext>
            </a:extLst>
          </p:cNvPr>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9" name="Google Shape;405;p48">
            <a:extLst>
              <a:ext uri="{FF2B5EF4-FFF2-40B4-BE49-F238E27FC236}">
                <a16:creationId xmlns:a16="http://schemas.microsoft.com/office/drawing/2014/main" id="{C33A3D43-59D1-70DC-F665-FDAFA4F8276F}"/>
              </a:ext>
            </a:extLst>
          </p:cNvPr>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10" name="Google Shape;406;p48">
            <a:extLst>
              <a:ext uri="{FF2B5EF4-FFF2-40B4-BE49-F238E27FC236}">
                <a16:creationId xmlns:a16="http://schemas.microsoft.com/office/drawing/2014/main" id="{2BF2C2C5-B5A5-A263-B924-3B528F96C6DC}"/>
              </a:ext>
            </a:extLst>
          </p:cNvPr>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1" name="Google Shape;407;p48">
            <a:extLst>
              <a:ext uri="{FF2B5EF4-FFF2-40B4-BE49-F238E27FC236}">
                <a16:creationId xmlns:a16="http://schemas.microsoft.com/office/drawing/2014/main" id="{4E1D8C9D-5F2F-1EE7-B90C-EFCBB180220E}"/>
              </a:ext>
            </a:extLst>
          </p:cNvPr>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2" name="Google Shape;408;p48">
            <a:extLst>
              <a:ext uri="{FF2B5EF4-FFF2-40B4-BE49-F238E27FC236}">
                <a16:creationId xmlns:a16="http://schemas.microsoft.com/office/drawing/2014/main" id="{C1CB5955-9489-2967-5720-861BBEA88E33}"/>
              </a:ext>
            </a:extLst>
          </p:cNvPr>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13" name="Google Shape;409;p48">
            <a:extLst>
              <a:ext uri="{FF2B5EF4-FFF2-40B4-BE49-F238E27FC236}">
                <a16:creationId xmlns:a16="http://schemas.microsoft.com/office/drawing/2014/main" id="{B8D29FFB-CFF8-A949-D504-9D5ACDFB83FC}"/>
              </a:ext>
            </a:extLst>
          </p:cNvPr>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14" name="Google Shape;410;p48">
            <a:extLst>
              <a:ext uri="{FF2B5EF4-FFF2-40B4-BE49-F238E27FC236}">
                <a16:creationId xmlns:a16="http://schemas.microsoft.com/office/drawing/2014/main" id="{33604058-247D-173C-614F-63C731E81472}"/>
              </a:ext>
            </a:extLst>
          </p:cNvPr>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15" name="Google Shape;411;p48">
            <a:extLst>
              <a:ext uri="{FF2B5EF4-FFF2-40B4-BE49-F238E27FC236}">
                <a16:creationId xmlns:a16="http://schemas.microsoft.com/office/drawing/2014/main" id="{C0402E73-F237-5618-22CC-8D2DAFE4FC1D}"/>
              </a:ext>
            </a:extLst>
          </p:cNvPr>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12;p48">
            <a:extLst>
              <a:ext uri="{FF2B5EF4-FFF2-40B4-BE49-F238E27FC236}">
                <a16:creationId xmlns:a16="http://schemas.microsoft.com/office/drawing/2014/main" id="{ABD6E72C-94EA-0202-CED6-06BD0093D11F}"/>
              </a:ext>
            </a:extLst>
          </p:cNvPr>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413;p48">
            <a:extLst>
              <a:ext uri="{FF2B5EF4-FFF2-40B4-BE49-F238E27FC236}">
                <a16:creationId xmlns:a16="http://schemas.microsoft.com/office/drawing/2014/main" id="{1141BA61-2B95-280E-C757-080CAC68D31E}"/>
              </a:ext>
            </a:extLst>
          </p:cNvPr>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414;p48">
            <a:extLst>
              <a:ext uri="{FF2B5EF4-FFF2-40B4-BE49-F238E27FC236}">
                <a16:creationId xmlns:a16="http://schemas.microsoft.com/office/drawing/2014/main" id="{8C59A0A1-90BE-EDBD-7099-3E86C49B8005}"/>
              </a:ext>
            </a:extLst>
          </p:cNvPr>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415;p48">
            <a:extLst>
              <a:ext uri="{FF2B5EF4-FFF2-40B4-BE49-F238E27FC236}">
                <a16:creationId xmlns:a16="http://schemas.microsoft.com/office/drawing/2014/main" id="{DD05EE86-9D08-1DED-DC0B-A889CB102491}"/>
              </a:ext>
            </a:extLst>
          </p:cNvPr>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 name="Google Shape;416;p48">
            <a:extLst>
              <a:ext uri="{FF2B5EF4-FFF2-40B4-BE49-F238E27FC236}">
                <a16:creationId xmlns:a16="http://schemas.microsoft.com/office/drawing/2014/main" id="{A6EE2840-7870-AD37-343F-615B8784FD33}"/>
              </a:ext>
            </a:extLst>
          </p:cNvPr>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417;p48">
            <a:extLst>
              <a:ext uri="{FF2B5EF4-FFF2-40B4-BE49-F238E27FC236}">
                <a16:creationId xmlns:a16="http://schemas.microsoft.com/office/drawing/2014/main" id="{FC8FA71D-5D11-D9F7-82E9-B36E52BD5F7D}"/>
              </a:ext>
            </a:extLst>
          </p:cNvPr>
          <p:cNvGrpSpPr/>
          <p:nvPr/>
        </p:nvGrpSpPr>
        <p:grpSpPr>
          <a:xfrm>
            <a:off x="5105962" y="3793039"/>
            <a:ext cx="1645740" cy="992735"/>
            <a:chOff x="2854174" y="3423503"/>
            <a:chExt cx="1063140" cy="641301"/>
          </a:xfrm>
        </p:grpSpPr>
        <p:cxnSp>
          <p:nvCxnSpPr>
            <p:cNvPr id="22" name="Google Shape;418;p48">
              <a:extLst>
                <a:ext uri="{FF2B5EF4-FFF2-40B4-BE49-F238E27FC236}">
                  <a16:creationId xmlns:a16="http://schemas.microsoft.com/office/drawing/2014/main" id="{7CACBB39-8C7A-6A5E-5F57-26056EC9AD24}"/>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23" name="Google Shape;419;p48">
              <a:extLst>
                <a:ext uri="{FF2B5EF4-FFF2-40B4-BE49-F238E27FC236}">
                  <a16:creationId xmlns:a16="http://schemas.microsoft.com/office/drawing/2014/main" id="{2236BFBD-9D88-C3AD-86C8-43C2062D9C5F}"/>
                </a:ext>
              </a:extLst>
            </p:cNvPr>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24" name="Google Shape;420;p48">
            <a:extLst>
              <a:ext uri="{FF2B5EF4-FFF2-40B4-BE49-F238E27FC236}">
                <a16:creationId xmlns:a16="http://schemas.microsoft.com/office/drawing/2014/main" id="{C3BF2B76-926E-0B97-745F-FC7763141E49}"/>
              </a:ext>
            </a:extLst>
          </p:cNvPr>
          <p:cNvGrpSpPr/>
          <p:nvPr/>
        </p:nvGrpSpPr>
        <p:grpSpPr>
          <a:xfrm>
            <a:off x="5108441" y="2033401"/>
            <a:ext cx="2301943" cy="1022737"/>
            <a:chOff x="2833790" y="2320700"/>
            <a:chExt cx="1487043" cy="660683"/>
          </a:xfrm>
        </p:grpSpPr>
        <p:cxnSp>
          <p:nvCxnSpPr>
            <p:cNvPr id="25" name="Google Shape;421;p48">
              <a:extLst>
                <a:ext uri="{FF2B5EF4-FFF2-40B4-BE49-F238E27FC236}">
                  <a16:creationId xmlns:a16="http://schemas.microsoft.com/office/drawing/2014/main" id="{D1821D4E-841E-D846-C1B7-2CE4A9817807}"/>
                </a:ext>
              </a:extLst>
            </p:cNvPr>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26" name="Google Shape;422;p48">
              <a:extLst>
                <a:ext uri="{FF2B5EF4-FFF2-40B4-BE49-F238E27FC236}">
                  <a16:creationId xmlns:a16="http://schemas.microsoft.com/office/drawing/2014/main" id="{BB7B4B32-006E-007A-E0C6-90A1EE011CDB}"/>
                </a:ext>
              </a:extLst>
            </p:cNvPr>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27" name="Google Shape;423;p48">
              <a:extLst>
                <a:ext uri="{FF2B5EF4-FFF2-40B4-BE49-F238E27FC236}">
                  <a16:creationId xmlns:a16="http://schemas.microsoft.com/office/drawing/2014/main" id="{CD3EFD60-DBD6-AF32-69AE-8E491D6E9D14}"/>
                </a:ext>
              </a:extLst>
            </p:cNvPr>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28" name="Google Shape;424;p48">
            <a:extLst>
              <a:ext uri="{FF2B5EF4-FFF2-40B4-BE49-F238E27FC236}">
                <a16:creationId xmlns:a16="http://schemas.microsoft.com/office/drawing/2014/main" id="{D0B56293-AE1A-94DA-C396-1FF49A1D571B}"/>
              </a:ext>
            </a:extLst>
          </p:cNvPr>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5;p48">
            <a:extLst>
              <a:ext uri="{FF2B5EF4-FFF2-40B4-BE49-F238E27FC236}">
                <a16:creationId xmlns:a16="http://schemas.microsoft.com/office/drawing/2014/main" id="{AC229B44-7FF6-49BC-6DD5-582D2340329A}"/>
              </a:ext>
            </a:extLst>
          </p:cNvPr>
          <p:cNvGrpSpPr/>
          <p:nvPr/>
        </p:nvGrpSpPr>
        <p:grpSpPr>
          <a:xfrm>
            <a:off x="3255860" y="2033400"/>
            <a:ext cx="2179025" cy="1649504"/>
            <a:chOff x="1649324" y="2286785"/>
            <a:chExt cx="1407639" cy="1065571"/>
          </a:xfrm>
        </p:grpSpPr>
        <p:grpSp>
          <p:nvGrpSpPr>
            <p:cNvPr id="30" name="Google Shape;426;p48">
              <a:extLst>
                <a:ext uri="{FF2B5EF4-FFF2-40B4-BE49-F238E27FC236}">
                  <a16:creationId xmlns:a16="http://schemas.microsoft.com/office/drawing/2014/main" id="{2F1AF941-CAA4-D201-76A5-FB58E8FA7346}"/>
                </a:ext>
              </a:extLst>
            </p:cNvPr>
            <p:cNvGrpSpPr/>
            <p:nvPr/>
          </p:nvGrpSpPr>
          <p:grpSpPr>
            <a:xfrm>
              <a:off x="1649324" y="2286785"/>
              <a:ext cx="1407639" cy="1065571"/>
              <a:chOff x="1649324" y="2286785"/>
              <a:chExt cx="1407639" cy="1065571"/>
            </a:xfrm>
          </p:grpSpPr>
          <p:cxnSp>
            <p:nvCxnSpPr>
              <p:cNvPr id="32" name="Google Shape;427;p48">
                <a:extLst>
                  <a:ext uri="{FF2B5EF4-FFF2-40B4-BE49-F238E27FC236}">
                    <a16:creationId xmlns:a16="http://schemas.microsoft.com/office/drawing/2014/main" id="{F9BCA7B6-1447-7917-607D-89A1A599AA87}"/>
                  </a:ext>
                </a:extLst>
              </p:cNvPr>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33" name="Google Shape;428;p48">
                <a:extLst>
                  <a:ext uri="{FF2B5EF4-FFF2-40B4-BE49-F238E27FC236}">
                    <a16:creationId xmlns:a16="http://schemas.microsoft.com/office/drawing/2014/main" id="{08A4DFDC-18FF-DB46-D4C6-F6C5082A8A40}"/>
                  </a:ext>
                </a:extLst>
              </p:cNvPr>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31" name="Google Shape;429;p48">
              <a:extLst>
                <a:ext uri="{FF2B5EF4-FFF2-40B4-BE49-F238E27FC236}">
                  <a16:creationId xmlns:a16="http://schemas.microsoft.com/office/drawing/2014/main" id="{75167C84-AFE0-DAEC-9646-253B53CDFD87}"/>
                </a:ext>
              </a:extLst>
            </p:cNvPr>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34" name="Google Shape;430;p48">
            <a:extLst>
              <a:ext uri="{FF2B5EF4-FFF2-40B4-BE49-F238E27FC236}">
                <a16:creationId xmlns:a16="http://schemas.microsoft.com/office/drawing/2014/main" id="{43122BD5-6FFA-32A1-A62E-D85E2DD96213}"/>
              </a:ext>
            </a:extLst>
          </p:cNvPr>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35" name="Google Shape;431;p48">
            <a:extLst>
              <a:ext uri="{FF2B5EF4-FFF2-40B4-BE49-F238E27FC236}">
                <a16:creationId xmlns:a16="http://schemas.microsoft.com/office/drawing/2014/main" id="{3D7879E1-2A66-C8E2-E6FA-76A1297BAE63}"/>
              </a:ext>
            </a:extLst>
          </p:cNvPr>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36" name="Google Shape;432;p48">
            <a:extLst>
              <a:ext uri="{FF2B5EF4-FFF2-40B4-BE49-F238E27FC236}">
                <a16:creationId xmlns:a16="http://schemas.microsoft.com/office/drawing/2014/main" id="{CC40482A-9D2C-CF07-ED09-3B49E09C79A6}"/>
              </a:ext>
            </a:extLst>
          </p:cNvPr>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ecological stimulus</a:t>
            </a:r>
            <a:endParaRPr sz="1333">
              <a:latin typeface="Montserrat"/>
              <a:ea typeface="Montserrat"/>
              <a:cs typeface="Montserrat"/>
              <a:sym typeface="Montserrat"/>
            </a:endParaRPr>
          </a:p>
        </p:txBody>
      </p:sp>
      <p:sp>
        <p:nvSpPr>
          <p:cNvPr id="37" name="Google Shape;433;p48">
            <a:extLst>
              <a:ext uri="{FF2B5EF4-FFF2-40B4-BE49-F238E27FC236}">
                <a16:creationId xmlns:a16="http://schemas.microsoft.com/office/drawing/2014/main" id="{C6BE1013-F348-F4B9-9707-CB951477BDCA}"/>
              </a:ext>
            </a:extLst>
          </p:cNvPr>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grpSp>
        <p:nvGrpSpPr>
          <p:cNvPr id="39" name="Google Shape;130;p20">
            <a:extLst>
              <a:ext uri="{FF2B5EF4-FFF2-40B4-BE49-F238E27FC236}">
                <a16:creationId xmlns:a16="http://schemas.microsoft.com/office/drawing/2014/main" id="{5E983BF9-2A09-94A4-1141-48C5DA413D22}"/>
              </a:ext>
            </a:extLst>
          </p:cNvPr>
          <p:cNvGrpSpPr/>
          <p:nvPr/>
        </p:nvGrpSpPr>
        <p:grpSpPr>
          <a:xfrm>
            <a:off x="2298572" y="5608346"/>
            <a:ext cx="6840700" cy="1068678"/>
            <a:chOff x="3577025" y="4105763"/>
            <a:chExt cx="5130525" cy="801508"/>
          </a:xfrm>
        </p:grpSpPr>
        <p:sp>
          <p:nvSpPr>
            <p:cNvPr id="40" name="Google Shape;131;p20">
              <a:extLst>
                <a:ext uri="{FF2B5EF4-FFF2-40B4-BE49-F238E27FC236}">
                  <a16:creationId xmlns:a16="http://schemas.microsoft.com/office/drawing/2014/main" id="{9C636FE6-2EC3-6B5E-9E4F-3F4BB604945F}"/>
                </a:ext>
              </a:extLst>
            </p:cNvPr>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41" name="Google Shape;132;p20">
              <a:extLst>
                <a:ext uri="{FF2B5EF4-FFF2-40B4-BE49-F238E27FC236}">
                  <a16:creationId xmlns:a16="http://schemas.microsoft.com/office/drawing/2014/main" id="{5D7FD5DE-0781-71ED-DD43-A588784F9F6F}"/>
                </a:ext>
              </a:extLst>
            </p:cNvPr>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42" name="Google Shape;133;p20">
              <a:extLst>
                <a:ext uri="{FF2B5EF4-FFF2-40B4-BE49-F238E27FC236}">
                  <a16:creationId xmlns:a16="http://schemas.microsoft.com/office/drawing/2014/main" id="{3CB1945D-801B-2A15-6D28-FF2603273489}"/>
                </a:ext>
              </a:extLst>
            </p:cNvPr>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sp>
        <p:nvSpPr>
          <p:cNvPr id="2" name="Footer Placeholder 4">
            <a:extLst>
              <a:ext uri="{FF2B5EF4-FFF2-40B4-BE49-F238E27FC236}">
                <a16:creationId xmlns:a16="http://schemas.microsoft.com/office/drawing/2014/main" id="{17AE39E5-094F-6AA3-5CDC-B03FF8E71B65}"/>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15435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General encoding pipeline to evaluate brain-LM alignment</a:t>
            </a:r>
            <a:endParaRPr sz="2800" b="1">
              <a:latin typeface="Helvetica Neue" panose="020B0604020202020204"/>
            </a:endParaRPr>
          </a:p>
        </p:txBody>
      </p:sp>
      <p:grpSp>
        <p:nvGrpSpPr>
          <p:cNvPr id="127" name="Google Shape;127;p20"/>
          <p:cNvGrpSpPr/>
          <p:nvPr/>
        </p:nvGrpSpPr>
        <p:grpSpPr>
          <a:xfrm>
            <a:off x="6996701" y="2612067"/>
            <a:ext cx="1965271" cy="1566400"/>
            <a:chOff x="5587900" y="3274012"/>
            <a:chExt cx="1473953" cy="1174800"/>
          </a:xfrm>
        </p:grpSpPr>
        <p:sp>
          <p:nvSpPr>
            <p:cNvPr id="128" name="Google Shape;128;p20"/>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29" name="Google Shape;129;p20"/>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0" name="Google Shape;130;p20"/>
          <p:cNvGrpSpPr/>
          <p:nvPr/>
        </p:nvGrpSpPr>
        <p:grpSpPr>
          <a:xfrm>
            <a:off x="1372867" y="5626327"/>
            <a:ext cx="6840700" cy="1068678"/>
            <a:chOff x="3577025" y="4105763"/>
            <a:chExt cx="5130525" cy="801508"/>
          </a:xfrm>
        </p:grpSpPr>
        <p:sp>
          <p:nvSpPr>
            <p:cNvPr id="131" name="Google Shape;131;p20"/>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132" name="Google Shape;132;p20"/>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133" name="Google Shape;133;p20"/>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grpSp>
        <p:nvGrpSpPr>
          <p:cNvPr id="134" name="Google Shape;134;p20"/>
          <p:cNvGrpSpPr/>
          <p:nvPr/>
        </p:nvGrpSpPr>
        <p:grpSpPr>
          <a:xfrm>
            <a:off x="9051324" y="3507600"/>
            <a:ext cx="2742299" cy="1318236"/>
            <a:chOff x="5473200" y="3212407"/>
            <a:chExt cx="2373600" cy="1141000"/>
          </a:xfrm>
        </p:grpSpPr>
        <p:grpSp>
          <p:nvGrpSpPr>
            <p:cNvPr id="135" name="Google Shape;135;p20"/>
            <p:cNvGrpSpPr/>
            <p:nvPr/>
          </p:nvGrpSpPr>
          <p:grpSpPr>
            <a:xfrm>
              <a:off x="5526960" y="3212407"/>
              <a:ext cx="2203288" cy="660951"/>
              <a:chOff x="4320801" y="2572098"/>
              <a:chExt cx="1897750" cy="569295"/>
            </a:xfrm>
          </p:grpSpPr>
          <p:pic>
            <p:nvPicPr>
              <p:cNvPr id="136" name="Google Shape;136;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37" name="Google Shape;137;p20"/>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138" name="Google Shape;138;p20"/>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139" name="Google Shape;139;p20"/>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140" name="Google Shape;140;p20"/>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141" name="Google Shape;141;p20"/>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142" name="Google Shape;142;p20"/>
          <p:cNvGrpSpPr/>
          <p:nvPr/>
        </p:nvGrpSpPr>
        <p:grpSpPr>
          <a:xfrm>
            <a:off x="9022748" y="2467457"/>
            <a:ext cx="2627485" cy="926963"/>
            <a:chOff x="5445175" y="2328525"/>
            <a:chExt cx="2290347" cy="808021"/>
          </a:xfrm>
        </p:grpSpPr>
        <p:sp>
          <p:nvSpPr>
            <p:cNvPr id="143" name="Google Shape;143;p20"/>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144" name="Google Shape;144;p20"/>
            <p:cNvGrpSpPr/>
            <p:nvPr/>
          </p:nvGrpSpPr>
          <p:grpSpPr>
            <a:xfrm>
              <a:off x="5532225" y="2470908"/>
              <a:ext cx="2203297" cy="665638"/>
              <a:chOff x="4320801" y="2568061"/>
              <a:chExt cx="1897758" cy="573332"/>
            </a:xfrm>
          </p:grpSpPr>
          <p:pic>
            <p:nvPicPr>
              <p:cNvPr id="145" name="Google Shape;145;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46" name="Google Shape;146;p20"/>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147" name="Google Shape;147;p20"/>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148" name="Google Shape;148;p20"/>
          <p:cNvGrpSpPr/>
          <p:nvPr/>
        </p:nvGrpSpPr>
        <p:grpSpPr>
          <a:xfrm>
            <a:off x="5312333" y="1729567"/>
            <a:ext cx="1978268" cy="2779575"/>
            <a:chOff x="3755649" y="1297175"/>
            <a:chExt cx="1483701" cy="2084681"/>
          </a:xfrm>
        </p:grpSpPr>
        <p:cxnSp>
          <p:nvCxnSpPr>
            <p:cNvPr id="149" name="Google Shape;149;p20"/>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150" name="Google Shape;150;p20"/>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151" name="Google Shape;151;p20"/>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152" name="Google Shape;152;p20"/>
            <p:cNvGrpSpPr/>
            <p:nvPr/>
          </p:nvGrpSpPr>
          <p:grpSpPr>
            <a:xfrm>
              <a:off x="3904650" y="1297175"/>
              <a:ext cx="1334700" cy="788655"/>
              <a:chOff x="4720575" y="2571438"/>
              <a:chExt cx="1334700" cy="788655"/>
            </a:xfrm>
          </p:grpSpPr>
          <p:sp>
            <p:nvSpPr>
              <p:cNvPr id="153" name="Google Shape;153;p20"/>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154" name="Google Shape;154;p20"/>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14</a:t>
            </a:fld>
            <a:endParaRPr lang="en"/>
          </a:p>
        </p:txBody>
      </p:sp>
      <p:sp>
        <p:nvSpPr>
          <p:cNvPr id="5" name="Rectangle 4">
            <a:extLst>
              <a:ext uri="{FF2B5EF4-FFF2-40B4-BE49-F238E27FC236}">
                <a16:creationId xmlns:a16="http://schemas.microsoft.com/office/drawing/2014/main" id="{30E8EF94-DB9A-2063-1057-24C7646C70B1}"/>
              </a:ext>
            </a:extLst>
          </p:cNvPr>
          <p:cNvSpPr/>
          <p:nvPr/>
        </p:nvSpPr>
        <p:spPr>
          <a:xfrm>
            <a:off x="3634401" y="3012599"/>
            <a:ext cx="1495228" cy="125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3F3550-C380-3759-6A70-7EE9B0BD628C}"/>
              </a:ext>
            </a:extLst>
          </p:cNvPr>
          <p:cNvGrpSpPr/>
          <p:nvPr/>
        </p:nvGrpSpPr>
        <p:grpSpPr>
          <a:xfrm>
            <a:off x="381701" y="1826267"/>
            <a:ext cx="5032300" cy="2996308"/>
            <a:chOff x="381701" y="1826267"/>
            <a:chExt cx="5032300" cy="2996308"/>
          </a:xfrm>
        </p:grpSpPr>
        <p:grpSp>
          <p:nvGrpSpPr>
            <p:cNvPr id="155" name="Google Shape;155;p20"/>
            <p:cNvGrpSpPr/>
            <p:nvPr/>
          </p:nvGrpSpPr>
          <p:grpSpPr>
            <a:xfrm>
              <a:off x="381701" y="1826267"/>
              <a:ext cx="5032300" cy="2996308"/>
              <a:chOff x="57675" y="1369700"/>
              <a:chExt cx="3774225" cy="2247231"/>
            </a:xfrm>
          </p:grpSpPr>
          <p:cxnSp>
            <p:nvCxnSpPr>
              <p:cNvPr id="156" name="Google Shape;156;p20"/>
              <p:cNvCxnSpPr>
                <a:stCxn id="157"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58" name="Google Shape;158;p20"/>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59" name="Google Shape;159;p20"/>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0" name="Google Shape;160;p20"/>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1" name="Google Shape;161;p20"/>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2" name="Google Shape;162;p20"/>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3" name="Google Shape;163;p20"/>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4" name="Google Shape;164;p20"/>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5" name="Google Shape;165;p20"/>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66" name="Google Shape;166;p20"/>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67" name="Google Shape;167;p20"/>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68" name="Google Shape;168;p20"/>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20"/>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20"/>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20"/>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20"/>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73" name="Google Shape;173;p20"/>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7" name="Google Shape;157;p20"/>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75" name="Google Shape;175;p20"/>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76" name="Google Shape;176;p20"/>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 (LM)</a:t>
                </a:r>
                <a:endParaRPr sz="1067">
                  <a:latin typeface="Montserrat"/>
                  <a:ea typeface="Montserrat"/>
                  <a:cs typeface="Montserrat"/>
                  <a:sym typeface="Montserrat"/>
                </a:endParaRPr>
              </a:p>
            </p:txBody>
          </p:sp>
          <p:grpSp>
            <p:nvGrpSpPr>
              <p:cNvPr id="177" name="Google Shape;177;p20"/>
              <p:cNvGrpSpPr/>
              <p:nvPr/>
            </p:nvGrpSpPr>
            <p:grpSpPr>
              <a:xfrm>
                <a:off x="2307703" y="1596510"/>
                <a:ext cx="1488675" cy="801907"/>
                <a:chOff x="165685" y="1319882"/>
                <a:chExt cx="1830413" cy="985992"/>
              </a:xfrm>
            </p:grpSpPr>
            <p:grpSp>
              <p:nvGrpSpPr>
                <p:cNvPr id="178" name="Google Shape;178;p20"/>
                <p:cNvGrpSpPr/>
                <p:nvPr/>
              </p:nvGrpSpPr>
              <p:grpSpPr>
                <a:xfrm>
                  <a:off x="165685" y="1319882"/>
                  <a:ext cx="1830413" cy="985992"/>
                  <a:chOff x="3450775" y="3052875"/>
                  <a:chExt cx="2692179" cy="1450201"/>
                </a:xfrm>
              </p:grpSpPr>
              <p:pic>
                <p:nvPicPr>
                  <p:cNvPr id="179" name="Google Shape;179;p20"/>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80" name="Google Shape;180;p20"/>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81" name="Google Shape;181;p20"/>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82" name="Google Shape;182;p20"/>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83" name="Google Shape;183;p20"/>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84" name="Google Shape;184;p20"/>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85" name="Google Shape;185;p20"/>
              <p:cNvCxnSpPr>
                <a:stCxn id="157"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pic>
          <p:nvPicPr>
            <p:cNvPr id="4" name="Picture 3" descr="Diagram&#10;&#10;Description automatically generated">
              <a:extLst>
                <a:ext uri="{FF2B5EF4-FFF2-40B4-BE49-F238E27FC236}">
                  <a16:creationId xmlns:a16="http://schemas.microsoft.com/office/drawing/2014/main" id="{7937DE3C-CC09-1D81-8FE7-FB61C163D4CF}"/>
                </a:ext>
              </a:extLst>
            </p:cNvPr>
            <p:cNvPicPr>
              <a:picLocks noChangeAspect="1"/>
            </p:cNvPicPr>
            <p:nvPr/>
          </p:nvPicPr>
          <p:blipFill rotWithShape="1">
            <a:blip r:embed="rId7">
              <a:extLst>
                <a:ext uri="{28A0092B-C50C-407E-A947-70E740481C1C}">
                  <a14:useLocalDpi xmlns:a14="http://schemas.microsoft.com/office/drawing/2010/main" val="0"/>
                </a:ext>
              </a:extLst>
            </a:blip>
            <a:srcRect l="9455" t="14237" r="83836" b="82755"/>
            <a:stretch/>
          </p:blipFill>
          <p:spPr>
            <a:xfrm>
              <a:off x="3620769" y="3017617"/>
              <a:ext cx="348343" cy="141514"/>
            </a:xfrm>
            <a:prstGeom prst="rect">
              <a:avLst/>
            </a:prstGeom>
          </p:spPr>
        </p:pic>
        <p:pic>
          <p:nvPicPr>
            <p:cNvPr id="6" name="Picture 5" descr="Diagram&#10;&#10;Description automatically generated">
              <a:extLst>
                <a:ext uri="{FF2B5EF4-FFF2-40B4-BE49-F238E27FC236}">
                  <a16:creationId xmlns:a16="http://schemas.microsoft.com/office/drawing/2014/main" id="{C698292D-228F-0C24-9E9B-375811E94263}"/>
                </a:ext>
              </a:extLst>
            </p:cNvPr>
            <p:cNvPicPr>
              <a:picLocks noChangeAspect="1"/>
            </p:cNvPicPr>
            <p:nvPr/>
          </p:nvPicPr>
          <p:blipFill rotWithShape="1">
            <a:blip r:embed="rId7">
              <a:extLst>
                <a:ext uri="{28A0092B-C50C-407E-A947-70E740481C1C}">
                  <a14:useLocalDpi xmlns:a14="http://schemas.microsoft.com/office/drawing/2010/main" val="0"/>
                </a:ext>
              </a:extLst>
            </a:blip>
            <a:srcRect l="15954" t="14931" r="79853" b="82523"/>
            <a:stretch/>
          </p:blipFill>
          <p:spPr>
            <a:xfrm>
              <a:off x="4249985" y="3048316"/>
              <a:ext cx="217715" cy="119743"/>
            </a:xfrm>
            <a:prstGeom prst="rect">
              <a:avLst/>
            </a:prstGeom>
          </p:spPr>
        </p:pic>
        <p:pic>
          <p:nvPicPr>
            <p:cNvPr id="7" name="Picture 6" descr="Diagram&#10;&#10;Description automatically generated">
              <a:extLst>
                <a:ext uri="{FF2B5EF4-FFF2-40B4-BE49-F238E27FC236}">
                  <a16:creationId xmlns:a16="http://schemas.microsoft.com/office/drawing/2014/main" id="{9890FECE-0CB4-75F0-3681-E9243C93935D}"/>
                </a:ext>
              </a:extLst>
            </p:cNvPr>
            <p:cNvPicPr>
              <a:picLocks noChangeAspect="1"/>
            </p:cNvPicPr>
            <p:nvPr/>
          </p:nvPicPr>
          <p:blipFill rotWithShape="1">
            <a:blip r:embed="rId7">
              <a:extLst>
                <a:ext uri="{28A0092B-C50C-407E-A947-70E740481C1C}">
                  <a14:useLocalDpi xmlns:a14="http://schemas.microsoft.com/office/drawing/2010/main" val="0"/>
                </a:ext>
              </a:extLst>
            </a:blip>
            <a:srcRect l="19940" t="14468" r="69159" b="82755"/>
            <a:stretch/>
          </p:blipFill>
          <p:spPr>
            <a:xfrm>
              <a:off x="4682076" y="3024587"/>
              <a:ext cx="566057" cy="130629"/>
            </a:xfrm>
            <a:prstGeom prst="rect">
              <a:avLst/>
            </a:prstGeom>
          </p:spPr>
        </p:pic>
      </p:grpSp>
      <p:sp>
        <p:nvSpPr>
          <p:cNvPr id="43" name="Google Shape;260;g2094abaaa3f_0_131">
            <a:extLst>
              <a:ext uri="{FF2B5EF4-FFF2-40B4-BE49-F238E27FC236}">
                <a16:creationId xmlns:a16="http://schemas.microsoft.com/office/drawing/2014/main" id="{1C45CD47-3752-98CB-287F-C3FF0BFFE318}"/>
              </a:ext>
            </a:extLst>
          </p:cNvPr>
          <p:cNvSpPr/>
          <p:nvPr/>
        </p:nvSpPr>
        <p:spPr>
          <a:xfrm>
            <a:off x="173040" y="5091947"/>
            <a:ext cx="11161800" cy="49565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how similar its representations are to a human brain’s</a:t>
            </a:r>
            <a:endParaRPr sz="2000" i="0" u="none" strike="noStrike" cap="none">
              <a:solidFill>
                <a:schemeClr val="dk1"/>
              </a:solidFill>
              <a:latin typeface="Helvetica Neue"/>
              <a:ea typeface="Helvetica Neue"/>
              <a:cs typeface="Helvetica Neue"/>
              <a:sym typeface="Helvetica Neue"/>
            </a:endParaRPr>
          </a:p>
        </p:txBody>
      </p:sp>
      <p:sp>
        <p:nvSpPr>
          <p:cNvPr id="9" name="Google Shape;236;p21">
            <a:extLst>
              <a:ext uri="{FF2B5EF4-FFF2-40B4-BE49-F238E27FC236}">
                <a16:creationId xmlns:a16="http://schemas.microsoft.com/office/drawing/2014/main" id="{D8EA6A8B-3A84-738B-6875-AFF38BDD5AA6}"/>
              </a:ext>
            </a:extLst>
          </p:cNvPr>
          <p:cNvSpPr txBox="1"/>
          <p:nvPr/>
        </p:nvSpPr>
        <p:spPr>
          <a:xfrm>
            <a:off x="1706935" y="2586431"/>
            <a:ext cx="1435200" cy="2340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sp>
        <p:nvSpPr>
          <p:cNvPr id="10" name="Footer Placeholder 4">
            <a:extLst>
              <a:ext uri="{FF2B5EF4-FFF2-40B4-BE49-F238E27FC236}">
                <a16:creationId xmlns:a16="http://schemas.microsoft.com/office/drawing/2014/main" id="{CD8B7653-232E-11B7-895B-3CDCB2C9990B}"/>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5978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3" name="Google Shape;193;p21"/>
          <p:cNvGrpSpPr/>
          <p:nvPr/>
        </p:nvGrpSpPr>
        <p:grpSpPr>
          <a:xfrm>
            <a:off x="7005034" y="2970333"/>
            <a:ext cx="1965271" cy="1566400"/>
            <a:chOff x="5587900" y="3274012"/>
            <a:chExt cx="1473953" cy="1174800"/>
          </a:xfrm>
        </p:grpSpPr>
        <p:sp>
          <p:nvSpPr>
            <p:cNvPr id="194" name="Google Shape;194;p21"/>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5" name="Google Shape;195;p21"/>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6" name="Google Shape;196;p21"/>
          <p:cNvGrpSpPr/>
          <p:nvPr/>
        </p:nvGrpSpPr>
        <p:grpSpPr>
          <a:xfrm>
            <a:off x="9059657" y="3865867"/>
            <a:ext cx="2742299" cy="1318236"/>
            <a:chOff x="5473200" y="3212407"/>
            <a:chExt cx="2373600" cy="1141000"/>
          </a:xfrm>
        </p:grpSpPr>
        <p:grpSp>
          <p:nvGrpSpPr>
            <p:cNvPr id="197" name="Google Shape;197;p21"/>
            <p:cNvGrpSpPr/>
            <p:nvPr/>
          </p:nvGrpSpPr>
          <p:grpSpPr>
            <a:xfrm>
              <a:off x="5526960" y="3212407"/>
              <a:ext cx="2203288" cy="660951"/>
              <a:chOff x="4320801" y="2572098"/>
              <a:chExt cx="1897750" cy="569295"/>
            </a:xfrm>
          </p:grpSpPr>
          <p:pic>
            <p:nvPicPr>
              <p:cNvPr id="198" name="Google Shape;198;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99" name="Google Shape;199;p21"/>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00" name="Google Shape;200;p21"/>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01" name="Google Shape;201;p21"/>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02" name="Google Shape;202;p21"/>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03" name="Google Shape;203;p21"/>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04" name="Google Shape;204;p21"/>
          <p:cNvGrpSpPr/>
          <p:nvPr/>
        </p:nvGrpSpPr>
        <p:grpSpPr>
          <a:xfrm>
            <a:off x="9031082" y="2825724"/>
            <a:ext cx="2627485" cy="926963"/>
            <a:chOff x="5445175" y="2328525"/>
            <a:chExt cx="2290347" cy="808021"/>
          </a:xfrm>
        </p:grpSpPr>
        <p:sp>
          <p:nvSpPr>
            <p:cNvPr id="205" name="Google Shape;205;p21"/>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06" name="Google Shape;206;p21"/>
            <p:cNvGrpSpPr/>
            <p:nvPr/>
          </p:nvGrpSpPr>
          <p:grpSpPr>
            <a:xfrm>
              <a:off x="5532225" y="2470908"/>
              <a:ext cx="2203297" cy="665638"/>
              <a:chOff x="4320801" y="2568061"/>
              <a:chExt cx="1897758" cy="573332"/>
            </a:xfrm>
          </p:grpSpPr>
          <p:pic>
            <p:nvPicPr>
              <p:cNvPr id="207" name="Google Shape;207;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08" name="Google Shape;208;p21"/>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09" name="Google Shape;209;p21"/>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10" name="Google Shape;210;p21"/>
          <p:cNvGrpSpPr/>
          <p:nvPr/>
        </p:nvGrpSpPr>
        <p:grpSpPr>
          <a:xfrm>
            <a:off x="5320666" y="2087834"/>
            <a:ext cx="1978268" cy="2779575"/>
            <a:chOff x="3755649" y="1297175"/>
            <a:chExt cx="1483701" cy="2084681"/>
          </a:xfrm>
        </p:grpSpPr>
        <p:cxnSp>
          <p:nvCxnSpPr>
            <p:cNvPr id="211" name="Google Shape;211;p21"/>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12" name="Google Shape;212;p21"/>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13" name="Google Shape;213;p21"/>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14" name="Google Shape;214;p21"/>
            <p:cNvGrpSpPr/>
            <p:nvPr/>
          </p:nvGrpSpPr>
          <p:grpSpPr>
            <a:xfrm>
              <a:off x="3904650" y="1297175"/>
              <a:ext cx="1334700" cy="788655"/>
              <a:chOff x="4720575" y="2571438"/>
              <a:chExt cx="1334700" cy="788655"/>
            </a:xfrm>
          </p:grpSpPr>
          <p:sp>
            <p:nvSpPr>
              <p:cNvPr id="215" name="Google Shape;215;p21"/>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16" name="Google Shape;216;p21"/>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17" name="Google Shape;217;p21"/>
          <p:cNvGrpSpPr/>
          <p:nvPr/>
        </p:nvGrpSpPr>
        <p:grpSpPr>
          <a:xfrm>
            <a:off x="390034" y="2184534"/>
            <a:ext cx="5032300" cy="2996308"/>
            <a:chOff x="57675" y="1369700"/>
            <a:chExt cx="3774225" cy="2247231"/>
          </a:xfrm>
        </p:grpSpPr>
        <p:cxnSp>
          <p:nvCxnSpPr>
            <p:cNvPr id="218" name="Google Shape;218;p21"/>
            <p:cNvCxnSpPr>
              <a:stCxn id="21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20" name="Google Shape;220;p21"/>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21" name="Google Shape;221;p21"/>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2" name="Google Shape;222;p21"/>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3" name="Google Shape;223;p21"/>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4" name="Google Shape;224;p21"/>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5" name="Google Shape;225;p21"/>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6" name="Google Shape;226;p21"/>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7" name="Google Shape;227;p21"/>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28" name="Google Shape;228;p21"/>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29" name="Google Shape;229;p21"/>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30" name="Google Shape;230;p21"/>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 name="Google Shape;231;p21"/>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232;p21"/>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233;p21"/>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4" name="Google Shape;234;p21"/>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35" name="Google Shape;235;p21"/>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21"/>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19" name="Google Shape;219;p21"/>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237" name="Google Shape;237;p21"/>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238" name="Google Shape;238;p21"/>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239" name="Google Shape;239;p21"/>
            <p:cNvGrpSpPr/>
            <p:nvPr/>
          </p:nvGrpSpPr>
          <p:grpSpPr>
            <a:xfrm>
              <a:off x="2307703" y="1596510"/>
              <a:ext cx="1488675" cy="801907"/>
              <a:chOff x="165685" y="1319882"/>
              <a:chExt cx="1830413" cy="985992"/>
            </a:xfrm>
          </p:grpSpPr>
          <p:grpSp>
            <p:nvGrpSpPr>
              <p:cNvPr id="240" name="Google Shape;240;p21"/>
              <p:cNvGrpSpPr/>
              <p:nvPr/>
            </p:nvGrpSpPr>
            <p:grpSpPr>
              <a:xfrm>
                <a:off x="165685" y="1319882"/>
                <a:ext cx="1830413" cy="985992"/>
                <a:chOff x="3450775" y="3052875"/>
                <a:chExt cx="2692179" cy="1450201"/>
              </a:xfrm>
            </p:grpSpPr>
            <p:pic>
              <p:nvPicPr>
                <p:cNvPr id="241" name="Google Shape;241;p21"/>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242" name="Google Shape;242;p21"/>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243" name="Google Shape;243;p21"/>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244" name="Google Shape;244;p21"/>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245" name="Google Shape;245;p21"/>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246" name="Google Shape;246;p21"/>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247" name="Google Shape;247;p21"/>
            <p:cNvCxnSpPr>
              <a:stCxn id="21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grpSp>
        <p:nvGrpSpPr>
          <p:cNvPr id="248" name="Google Shape;248;p21"/>
          <p:cNvGrpSpPr/>
          <p:nvPr/>
        </p:nvGrpSpPr>
        <p:grpSpPr>
          <a:xfrm>
            <a:off x="3433601" y="2005933"/>
            <a:ext cx="8477900" cy="3175600"/>
            <a:chOff x="2575200" y="1504450"/>
            <a:chExt cx="6358425" cy="2381700"/>
          </a:xfrm>
        </p:grpSpPr>
        <p:sp>
          <p:nvSpPr>
            <p:cNvPr id="249" name="Google Shape;249;p21"/>
            <p:cNvSpPr/>
            <p:nvPr/>
          </p:nvSpPr>
          <p:spPr>
            <a:xfrm>
              <a:off x="2575200" y="1515225"/>
              <a:ext cx="2946900" cy="12993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50" name="Google Shape;250;p21"/>
            <p:cNvSpPr/>
            <p:nvPr/>
          </p:nvSpPr>
          <p:spPr>
            <a:xfrm>
              <a:off x="5583525" y="1504450"/>
              <a:ext cx="3350100" cy="2381700"/>
            </a:xfrm>
            <a:prstGeom prst="roundRect">
              <a:avLst>
                <a:gd name="adj" fmla="val 8525"/>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251" name="Google Shape;251;p21"/>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4" name="Google Shape;70;p15">
            <a:extLst>
              <a:ext uri="{FF2B5EF4-FFF2-40B4-BE49-F238E27FC236}">
                <a16:creationId xmlns:a16="http://schemas.microsoft.com/office/drawing/2014/main" id="{CFD9ED09-7B68-35F8-3DCB-24EB9A8D3B71}"/>
              </a:ext>
            </a:extLst>
          </p:cNvPr>
          <p:cNvSpPr txBox="1">
            <a:spLocks/>
          </p:cNvSpPr>
          <p:nvPr/>
        </p:nvSpPr>
        <p:spPr>
          <a:xfrm>
            <a:off x="390033" y="194133"/>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067"/>
              <a:t>LLMs, estimating alignment, evaluation </a:t>
            </a:r>
          </a:p>
        </p:txBody>
      </p:sp>
      <p:sp>
        <p:nvSpPr>
          <p:cNvPr id="2" name="Footer Placeholder 4">
            <a:extLst>
              <a:ext uri="{FF2B5EF4-FFF2-40B4-BE49-F238E27FC236}">
                <a16:creationId xmlns:a16="http://schemas.microsoft.com/office/drawing/2014/main" id="{17083F8D-54BB-523B-FB25-93F8DCBE1E16}"/>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B593AD26-F4F7-39CD-4174-361D0CCBA7E7}"/>
              </a:ext>
            </a:extLst>
          </p:cNvPr>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3067"/>
              <a:t>Part 1: LLMs + extracting representations</a:t>
            </a:r>
            <a:endParaRPr sz="3067"/>
          </a:p>
        </p:txBody>
      </p:sp>
      <p:grpSp>
        <p:nvGrpSpPr>
          <p:cNvPr id="257" name="Google Shape;257;p22"/>
          <p:cNvGrpSpPr/>
          <p:nvPr/>
        </p:nvGrpSpPr>
        <p:grpSpPr>
          <a:xfrm>
            <a:off x="7005034" y="2970333"/>
            <a:ext cx="1965271" cy="1566400"/>
            <a:chOff x="5587900" y="3274012"/>
            <a:chExt cx="1473953" cy="1174800"/>
          </a:xfrm>
        </p:grpSpPr>
        <p:sp>
          <p:nvSpPr>
            <p:cNvPr id="258" name="Google Shape;258;p22"/>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259" name="Google Shape;259;p22"/>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60" name="Google Shape;260;p22"/>
          <p:cNvGrpSpPr/>
          <p:nvPr/>
        </p:nvGrpSpPr>
        <p:grpSpPr>
          <a:xfrm>
            <a:off x="9059657" y="3865867"/>
            <a:ext cx="2742299" cy="1318236"/>
            <a:chOff x="5473200" y="3212407"/>
            <a:chExt cx="2373600" cy="1141000"/>
          </a:xfrm>
        </p:grpSpPr>
        <p:grpSp>
          <p:nvGrpSpPr>
            <p:cNvPr id="261" name="Google Shape;261;p22"/>
            <p:cNvGrpSpPr/>
            <p:nvPr/>
          </p:nvGrpSpPr>
          <p:grpSpPr>
            <a:xfrm>
              <a:off x="5526960" y="3212407"/>
              <a:ext cx="2203288" cy="660951"/>
              <a:chOff x="4320801" y="2572098"/>
              <a:chExt cx="1897750" cy="569295"/>
            </a:xfrm>
          </p:grpSpPr>
          <p:pic>
            <p:nvPicPr>
              <p:cNvPr id="262" name="Google Shape;262;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63" name="Google Shape;263;p22"/>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64" name="Google Shape;264;p22"/>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65" name="Google Shape;265;p22"/>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66" name="Google Shape;266;p22"/>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67" name="Google Shape;267;p22"/>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68" name="Google Shape;268;p22"/>
          <p:cNvGrpSpPr/>
          <p:nvPr/>
        </p:nvGrpSpPr>
        <p:grpSpPr>
          <a:xfrm>
            <a:off x="9031082" y="2825724"/>
            <a:ext cx="2627485" cy="926963"/>
            <a:chOff x="5445175" y="2328525"/>
            <a:chExt cx="2290347" cy="808021"/>
          </a:xfrm>
        </p:grpSpPr>
        <p:sp>
          <p:nvSpPr>
            <p:cNvPr id="269" name="Google Shape;269;p22"/>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70" name="Google Shape;270;p22"/>
            <p:cNvGrpSpPr/>
            <p:nvPr/>
          </p:nvGrpSpPr>
          <p:grpSpPr>
            <a:xfrm>
              <a:off x="5532225" y="2470908"/>
              <a:ext cx="2203297" cy="665638"/>
              <a:chOff x="4320801" y="2568061"/>
              <a:chExt cx="1897758" cy="573332"/>
            </a:xfrm>
          </p:grpSpPr>
          <p:pic>
            <p:nvPicPr>
              <p:cNvPr id="271" name="Google Shape;271;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72" name="Google Shape;272;p22"/>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73" name="Google Shape;273;p22"/>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74" name="Google Shape;274;p22"/>
          <p:cNvGrpSpPr/>
          <p:nvPr/>
        </p:nvGrpSpPr>
        <p:grpSpPr>
          <a:xfrm>
            <a:off x="5320666" y="2087834"/>
            <a:ext cx="1978268" cy="2779575"/>
            <a:chOff x="3755649" y="1297175"/>
            <a:chExt cx="1483701" cy="2084681"/>
          </a:xfrm>
        </p:grpSpPr>
        <p:cxnSp>
          <p:nvCxnSpPr>
            <p:cNvPr id="275" name="Google Shape;275;p22"/>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76" name="Google Shape;276;p22"/>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77" name="Google Shape;277;p22"/>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78" name="Google Shape;278;p22"/>
            <p:cNvGrpSpPr/>
            <p:nvPr/>
          </p:nvGrpSpPr>
          <p:grpSpPr>
            <a:xfrm>
              <a:off x="3904650" y="1297175"/>
              <a:ext cx="1334700" cy="788655"/>
              <a:chOff x="4720575" y="2571438"/>
              <a:chExt cx="1334700" cy="788655"/>
            </a:xfrm>
          </p:grpSpPr>
          <p:sp>
            <p:nvSpPr>
              <p:cNvPr id="279" name="Google Shape;279;p22"/>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80" name="Google Shape;280;p22"/>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81" name="Google Shape;281;p22"/>
          <p:cNvGrpSpPr/>
          <p:nvPr/>
        </p:nvGrpSpPr>
        <p:grpSpPr>
          <a:xfrm>
            <a:off x="390034" y="2184534"/>
            <a:ext cx="5032300" cy="2996308"/>
            <a:chOff x="57675" y="1369700"/>
            <a:chExt cx="3774225" cy="2247231"/>
          </a:xfrm>
        </p:grpSpPr>
        <p:cxnSp>
          <p:nvCxnSpPr>
            <p:cNvPr id="282" name="Google Shape;282;p22"/>
            <p:cNvCxnSpPr>
              <a:stCxn id="283"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84" name="Google Shape;284;p22"/>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85" name="Google Shape;285;p22"/>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6" name="Google Shape;286;p22"/>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7" name="Google Shape;287;p22"/>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8" name="Google Shape;288;p22"/>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9" name="Google Shape;289;p22"/>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0" name="Google Shape;290;p22"/>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1" name="Google Shape;291;p22"/>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92" name="Google Shape;292;p22"/>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93" name="Google Shape;293;p22"/>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94" name="Google Shape;294;p22"/>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295;p22"/>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22"/>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 name="Google Shape;297;p22"/>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22"/>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99" name="Google Shape;299;p22"/>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 name="Google Shape;300;p22"/>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83" name="Google Shape;283;p22"/>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301" name="Google Shape;301;p22"/>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302" name="Google Shape;302;p22"/>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303" name="Google Shape;303;p22"/>
            <p:cNvGrpSpPr/>
            <p:nvPr/>
          </p:nvGrpSpPr>
          <p:grpSpPr>
            <a:xfrm>
              <a:off x="2307703" y="1596510"/>
              <a:ext cx="1488675" cy="801907"/>
              <a:chOff x="165685" y="1319882"/>
              <a:chExt cx="1830413" cy="985992"/>
            </a:xfrm>
          </p:grpSpPr>
          <p:grpSp>
            <p:nvGrpSpPr>
              <p:cNvPr id="304" name="Google Shape;304;p22"/>
              <p:cNvGrpSpPr/>
              <p:nvPr/>
            </p:nvGrpSpPr>
            <p:grpSpPr>
              <a:xfrm>
                <a:off x="165685" y="1319882"/>
                <a:ext cx="1830413" cy="985992"/>
                <a:chOff x="3450775" y="3052875"/>
                <a:chExt cx="2692179" cy="1450201"/>
              </a:xfrm>
            </p:grpSpPr>
            <p:pic>
              <p:nvPicPr>
                <p:cNvPr id="305" name="Google Shape;305;p22"/>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306" name="Google Shape;306;p22"/>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307" name="Google Shape;307;p22"/>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308" name="Google Shape;308;p22"/>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309" name="Google Shape;309;p22"/>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310" name="Google Shape;310;p22"/>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311" name="Google Shape;311;p22"/>
            <p:cNvCxnSpPr>
              <a:stCxn id="283"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312" name="Google Shape;312;p22"/>
          <p:cNvSpPr/>
          <p:nvPr/>
        </p:nvSpPr>
        <p:spPr>
          <a:xfrm>
            <a:off x="3433600" y="2020300"/>
            <a:ext cx="1887200" cy="1732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077E2E01-3570-6526-5D17-BDC44B4126D3}"/>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69FC274D-57BB-C6A1-FE51-B88DBA5E9488}"/>
              </a:ext>
            </a:extLst>
          </p:cNvPr>
          <p:cNvSpPr>
            <a:spLocks noGrp="1"/>
          </p:cNvSpPr>
          <p:nvPr>
            <p:ph type="sldNum" idx="12"/>
          </p:nvPr>
        </p:nvSpPr>
        <p:spPr/>
        <p:txBody>
          <a:bodyPr/>
          <a:lstStyle/>
          <a:p>
            <a:fld id="{00000000-1234-1234-1234-123412341234}" type="slidenum">
              <a:rPr lang="en" smtClean="0"/>
              <a:pPr/>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US" sz="3067"/>
              <a:t>LLMs, estimating alignment, evaluation </a:t>
            </a:r>
          </a:p>
        </p:txBody>
      </p:sp>
      <p:grpSp>
        <p:nvGrpSpPr>
          <p:cNvPr id="73" name="Google Shape;73;p15"/>
          <p:cNvGrpSpPr/>
          <p:nvPr/>
        </p:nvGrpSpPr>
        <p:grpSpPr>
          <a:xfrm>
            <a:off x="7005034" y="2970333"/>
            <a:ext cx="1965271" cy="1566400"/>
            <a:chOff x="5587900" y="3274012"/>
            <a:chExt cx="1473953" cy="1174800"/>
          </a:xfrm>
        </p:grpSpPr>
        <p:sp>
          <p:nvSpPr>
            <p:cNvPr id="74" name="Google Shape;74;p15"/>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75" name="Google Shape;75;p15"/>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6" name="Google Shape;76;p15"/>
          <p:cNvGrpSpPr/>
          <p:nvPr/>
        </p:nvGrpSpPr>
        <p:grpSpPr>
          <a:xfrm>
            <a:off x="9059657" y="3865867"/>
            <a:ext cx="2742299" cy="1318236"/>
            <a:chOff x="5473200" y="3212407"/>
            <a:chExt cx="2373600" cy="1141000"/>
          </a:xfrm>
        </p:grpSpPr>
        <p:grpSp>
          <p:nvGrpSpPr>
            <p:cNvPr id="77" name="Google Shape;77;p15"/>
            <p:cNvGrpSpPr/>
            <p:nvPr/>
          </p:nvGrpSpPr>
          <p:grpSpPr>
            <a:xfrm>
              <a:off x="5526960" y="3212407"/>
              <a:ext cx="2203288" cy="660951"/>
              <a:chOff x="4320801" y="2572098"/>
              <a:chExt cx="1897750" cy="569295"/>
            </a:xfrm>
          </p:grpSpPr>
          <p:pic>
            <p:nvPicPr>
              <p:cNvPr id="78" name="Google Shape;78;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9" name="Google Shape;79;p15"/>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80" name="Google Shape;80;p15"/>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81" name="Google Shape;81;p15"/>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82" name="Google Shape;82;p15"/>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83" name="Google Shape;83;p15"/>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84" name="Google Shape;84;p15"/>
          <p:cNvGrpSpPr/>
          <p:nvPr/>
        </p:nvGrpSpPr>
        <p:grpSpPr>
          <a:xfrm>
            <a:off x="9031082" y="2825724"/>
            <a:ext cx="2627485" cy="926963"/>
            <a:chOff x="5445175" y="2328525"/>
            <a:chExt cx="2290347" cy="808021"/>
          </a:xfrm>
        </p:grpSpPr>
        <p:sp>
          <p:nvSpPr>
            <p:cNvPr id="85" name="Google Shape;85;p15"/>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86" name="Google Shape;86;p15"/>
            <p:cNvGrpSpPr/>
            <p:nvPr/>
          </p:nvGrpSpPr>
          <p:grpSpPr>
            <a:xfrm>
              <a:off x="5532225" y="2470908"/>
              <a:ext cx="2203297" cy="665638"/>
              <a:chOff x="4320801" y="2568061"/>
              <a:chExt cx="1897758" cy="573332"/>
            </a:xfrm>
          </p:grpSpPr>
          <p:pic>
            <p:nvPicPr>
              <p:cNvPr id="87" name="Google Shape;87;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88" name="Google Shape;88;p15"/>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89" name="Google Shape;89;p15"/>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90" name="Google Shape;90;p15"/>
          <p:cNvGrpSpPr/>
          <p:nvPr/>
        </p:nvGrpSpPr>
        <p:grpSpPr>
          <a:xfrm>
            <a:off x="5320666" y="2087834"/>
            <a:ext cx="1978268" cy="2779575"/>
            <a:chOff x="3755649" y="1297175"/>
            <a:chExt cx="1483701" cy="2084681"/>
          </a:xfrm>
        </p:grpSpPr>
        <p:cxnSp>
          <p:nvCxnSpPr>
            <p:cNvPr id="91" name="Google Shape;91;p15"/>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92" name="Google Shape;92;p15"/>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93" name="Google Shape;93;p15"/>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94" name="Google Shape;94;p15"/>
            <p:cNvGrpSpPr/>
            <p:nvPr/>
          </p:nvGrpSpPr>
          <p:grpSpPr>
            <a:xfrm>
              <a:off x="3904650" y="1297175"/>
              <a:ext cx="1334700" cy="788655"/>
              <a:chOff x="4720575" y="2571438"/>
              <a:chExt cx="1334700" cy="788655"/>
            </a:xfrm>
          </p:grpSpPr>
          <p:sp>
            <p:nvSpPr>
              <p:cNvPr id="95" name="Google Shape;95;p15"/>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96" name="Google Shape;96;p15"/>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97" name="Google Shape;97;p15"/>
          <p:cNvGrpSpPr/>
          <p:nvPr/>
        </p:nvGrpSpPr>
        <p:grpSpPr>
          <a:xfrm>
            <a:off x="390034" y="2184534"/>
            <a:ext cx="5032300" cy="2996308"/>
            <a:chOff x="57675" y="1369700"/>
            <a:chExt cx="3774225" cy="2247231"/>
          </a:xfrm>
        </p:grpSpPr>
        <p:cxnSp>
          <p:nvCxnSpPr>
            <p:cNvPr id="98" name="Google Shape;98;p15"/>
            <p:cNvCxnSpPr>
              <a:stCxn id="9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00" name="Google Shape;100;p15"/>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01" name="Google Shape;101;p15"/>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2" name="Google Shape;102;p15"/>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3" name="Google Shape;103;p15"/>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15"/>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5" name="Google Shape;105;p15"/>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6" name="Google Shape;106;p15"/>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7" name="Google Shape;107;p15"/>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08" name="Google Shape;108;p15"/>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09" name="Google Shape;109;p15"/>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10" name="Google Shape;110;p15"/>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11;p15"/>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12;p15"/>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13;p15"/>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15"/>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15" name="Google Shape;115;p15"/>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16;p15"/>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99" name="Google Shape;99;p15"/>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17" name="Google Shape;117;p15"/>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18" name="Google Shape;118;p15"/>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119" name="Google Shape;119;p15"/>
            <p:cNvGrpSpPr/>
            <p:nvPr/>
          </p:nvGrpSpPr>
          <p:grpSpPr>
            <a:xfrm>
              <a:off x="2307703" y="1596510"/>
              <a:ext cx="1488675" cy="801907"/>
              <a:chOff x="165685" y="1319882"/>
              <a:chExt cx="1830413" cy="985992"/>
            </a:xfrm>
          </p:grpSpPr>
          <p:grpSp>
            <p:nvGrpSpPr>
              <p:cNvPr id="120" name="Google Shape;120;p15"/>
              <p:cNvGrpSpPr/>
              <p:nvPr/>
            </p:nvGrpSpPr>
            <p:grpSpPr>
              <a:xfrm>
                <a:off x="165685" y="1319882"/>
                <a:ext cx="1830413" cy="985992"/>
                <a:chOff x="3450775" y="3052875"/>
                <a:chExt cx="2692179" cy="1450201"/>
              </a:xfrm>
            </p:grpSpPr>
            <p:pic>
              <p:nvPicPr>
                <p:cNvPr id="121" name="Google Shape;121;p15"/>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22" name="Google Shape;122;p15"/>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23" name="Google Shape;123;p15"/>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24" name="Google Shape;124;p15"/>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25" name="Google Shape;125;p15"/>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26" name="Google Shape;126;p15"/>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27" name="Google Shape;127;p15"/>
            <p:cNvCxnSpPr>
              <a:stCxn id="9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128" name="Google Shape;128;p15"/>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A115735C-FCE3-E4BA-2336-26460D759A33}"/>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6E127843-A3DC-4F87-A9BC-EA408BC7A260}"/>
              </a:ext>
            </a:extLst>
          </p:cNvPr>
          <p:cNvSpPr>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6"/>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3067"/>
              <a:t>Estimating brain-LM alignment + evaluation</a:t>
            </a:r>
            <a:endParaRPr sz="3067"/>
          </a:p>
        </p:txBody>
      </p:sp>
      <p:grpSp>
        <p:nvGrpSpPr>
          <p:cNvPr id="689" name="Google Shape;689;p36"/>
          <p:cNvGrpSpPr/>
          <p:nvPr/>
        </p:nvGrpSpPr>
        <p:grpSpPr>
          <a:xfrm>
            <a:off x="7005034" y="2970333"/>
            <a:ext cx="1965271" cy="1566400"/>
            <a:chOff x="5587900" y="3274012"/>
            <a:chExt cx="1473953" cy="1174800"/>
          </a:xfrm>
        </p:grpSpPr>
        <p:sp>
          <p:nvSpPr>
            <p:cNvPr id="690" name="Google Shape;690;p36"/>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691" name="Google Shape;691;p36"/>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692" name="Google Shape;692;p36"/>
          <p:cNvGrpSpPr/>
          <p:nvPr/>
        </p:nvGrpSpPr>
        <p:grpSpPr>
          <a:xfrm>
            <a:off x="9059657" y="3865867"/>
            <a:ext cx="2742299" cy="1318236"/>
            <a:chOff x="5473200" y="3212407"/>
            <a:chExt cx="2373600" cy="1141000"/>
          </a:xfrm>
        </p:grpSpPr>
        <p:grpSp>
          <p:nvGrpSpPr>
            <p:cNvPr id="693" name="Google Shape;693;p36"/>
            <p:cNvGrpSpPr/>
            <p:nvPr/>
          </p:nvGrpSpPr>
          <p:grpSpPr>
            <a:xfrm>
              <a:off x="5526960" y="3212407"/>
              <a:ext cx="2203288" cy="660951"/>
              <a:chOff x="4320801" y="2572098"/>
              <a:chExt cx="1897750" cy="569295"/>
            </a:xfrm>
          </p:grpSpPr>
          <p:pic>
            <p:nvPicPr>
              <p:cNvPr id="694" name="Google Shape;694;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695" name="Google Shape;695;p36"/>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696" name="Google Shape;696;p36"/>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697" name="Google Shape;697;p36"/>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698" name="Google Shape;698;p36"/>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699" name="Google Shape;699;p36"/>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700" name="Google Shape;700;p36"/>
          <p:cNvGrpSpPr/>
          <p:nvPr/>
        </p:nvGrpSpPr>
        <p:grpSpPr>
          <a:xfrm>
            <a:off x="9031082" y="2825724"/>
            <a:ext cx="2627485" cy="926963"/>
            <a:chOff x="5445175" y="2328525"/>
            <a:chExt cx="2290347" cy="808021"/>
          </a:xfrm>
        </p:grpSpPr>
        <p:sp>
          <p:nvSpPr>
            <p:cNvPr id="701" name="Google Shape;701;p36"/>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702" name="Google Shape;702;p36"/>
            <p:cNvGrpSpPr/>
            <p:nvPr/>
          </p:nvGrpSpPr>
          <p:grpSpPr>
            <a:xfrm>
              <a:off x="5532225" y="2470908"/>
              <a:ext cx="2203297" cy="665638"/>
              <a:chOff x="4320801" y="2568061"/>
              <a:chExt cx="1897758" cy="573332"/>
            </a:xfrm>
          </p:grpSpPr>
          <p:pic>
            <p:nvPicPr>
              <p:cNvPr id="703" name="Google Shape;703;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04" name="Google Shape;704;p36"/>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705" name="Google Shape;705;p36"/>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706" name="Google Shape;706;p36"/>
          <p:cNvGrpSpPr/>
          <p:nvPr/>
        </p:nvGrpSpPr>
        <p:grpSpPr>
          <a:xfrm>
            <a:off x="5320666" y="2087834"/>
            <a:ext cx="1978268" cy="2779575"/>
            <a:chOff x="3755649" y="1297175"/>
            <a:chExt cx="1483701" cy="2084681"/>
          </a:xfrm>
        </p:grpSpPr>
        <p:cxnSp>
          <p:nvCxnSpPr>
            <p:cNvPr id="707" name="Google Shape;707;p36"/>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708" name="Google Shape;708;p36"/>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709" name="Google Shape;709;p36"/>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710" name="Google Shape;710;p36"/>
            <p:cNvGrpSpPr/>
            <p:nvPr/>
          </p:nvGrpSpPr>
          <p:grpSpPr>
            <a:xfrm>
              <a:off x="3904650" y="1297175"/>
              <a:ext cx="1334700" cy="788655"/>
              <a:chOff x="4720575" y="2571438"/>
              <a:chExt cx="1334700" cy="788655"/>
            </a:xfrm>
          </p:grpSpPr>
          <p:sp>
            <p:nvSpPr>
              <p:cNvPr id="711" name="Google Shape;711;p36"/>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712" name="Google Shape;712;p36"/>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713" name="Google Shape;713;p36"/>
          <p:cNvGrpSpPr/>
          <p:nvPr/>
        </p:nvGrpSpPr>
        <p:grpSpPr>
          <a:xfrm>
            <a:off x="390034" y="2184534"/>
            <a:ext cx="5032300" cy="2996308"/>
            <a:chOff x="57675" y="1369700"/>
            <a:chExt cx="3774225" cy="2247231"/>
          </a:xfrm>
        </p:grpSpPr>
        <p:cxnSp>
          <p:nvCxnSpPr>
            <p:cNvPr id="714" name="Google Shape;714;p36"/>
            <p:cNvCxnSpPr>
              <a:stCxn id="715"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716" name="Google Shape;716;p36"/>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17" name="Google Shape;717;p36"/>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18" name="Google Shape;718;p36"/>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19" name="Google Shape;719;p36"/>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20" name="Google Shape;720;p36"/>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21" name="Google Shape;721;p36"/>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2" name="Google Shape;722;p36"/>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3" name="Google Shape;723;p36"/>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724" name="Google Shape;724;p36"/>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725" name="Google Shape;725;p36"/>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726" name="Google Shape;726;p36"/>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7" name="Google Shape;727;p36"/>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8" name="Google Shape;728;p36"/>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9" name="Google Shape;729;p36"/>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0" name="Google Shape;730;p36"/>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731" name="Google Shape;731;p36"/>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2" name="Google Shape;732;p36"/>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715" name="Google Shape;715;p36"/>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733" name="Google Shape;733;p36"/>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734" name="Google Shape;734;p36"/>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735" name="Google Shape;735;p36"/>
            <p:cNvGrpSpPr/>
            <p:nvPr/>
          </p:nvGrpSpPr>
          <p:grpSpPr>
            <a:xfrm>
              <a:off x="2307703" y="1596510"/>
              <a:ext cx="1488675" cy="801907"/>
              <a:chOff x="165685" y="1319882"/>
              <a:chExt cx="1830413" cy="985992"/>
            </a:xfrm>
          </p:grpSpPr>
          <p:grpSp>
            <p:nvGrpSpPr>
              <p:cNvPr id="736" name="Google Shape;736;p36"/>
              <p:cNvGrpSpPr/>
              <p:nvPr/>
            </p:nvGrpSpPr>
            <p:grpSpPr>
              <a:xfrm>
                <a:off x="165685" y="1319882"/>
                <a:ext cx="1830413" cy="985992"/>
                <a:chOff x="3450775" y="3052875"/>
                <a:chExt cx="2692179" cy="1450201"/>
              </a:xfrm>
            </p:grpSpPr>
            <p:pic>
              <p:nvPicPr>
                <p:cNvPr id="737" name="Google Shape;737;p36"/>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738" name="Google Shape;738;p36"/>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739" name="Google Shape;739;p36"/>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740" name="Google Shape;740;p36"/>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741" name="Google Shape;741;p36"/>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742" name="Google Shape;742;p36"/>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743" name="Google Shape;743;p36"/>
            <p:cNvCxnSpPr>
              <a:stCxn id="715"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744" name="Google Shape;744;p36"/>
          <p:cNvSpPr/>
          <p:nvPr/>
        </p:nvSpPr>
        <p:spPr>
          <a:xfrm>
            <a:off x="7444700" y="2655033"/>
            <a:ext cx="4466800" cy="2526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2D3FD352-A825-14CF-1486-AA46440FF9CA}"/>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264FC42E-7291-3263-ED43-BDDCDCC02FCC}"/>
              </a:ext>
            </a:extLst>
          </p:cNvPr>
          <p:cNvSpPr>
            <a:spLocks noGrp="1"/>
          </p:cNvSpPr>
          <p:nvPr>
            <p:ph type="sldNum" idx="12"/>
          </p:nvPr>
        </p:nvSpPr>
        <p:spPr/>
        <p:txBody>
          <a:bodyPr/>
          <a:lstStyle/>
          <a:p>
            <a:fld id="{00000000-1234-1234-1234-123412341234}" type="slidenum">
              <a:rPr lang="en" smtClean="0"/>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2800" b="1">
                <a:latin typeface="Helvetica Neue" panose="020B0604020202020204"/>
              </a:rPr>
              <a:t>Encoding schema</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3939702" y="1202794"/>
            <a:ext cx="52228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sp>
        <p:nvSpPr>
          <p:cNvPr id="10" name="Slide Number Placeholder 9">
            <a:extLst>
              <a:ext uri="{FF2B5EF4-FFF2-40B4-BE49-F238E27FC236}">
                <a16:creationId xmlns:a16="http://schemas.microsoft.com/office/drawing/2014/main" id="{C5FD629E-E3A1-E8F1-6070-4EBBE940936C}"/>
              </a:ext>
            </a:extLst>
          </p:cNvPr>
          <p:cNvSpPr>
            <a:spLocks noGrp="1"/>
          </p:cNvSpPr>
          <p:nvPr>
            <p:ph type="sldNum" sz="quarter" idx="12"/>
          </p:nvPr>
        </p:nvSpPr>
        <p:spPr/>
        <p:txBody>
          <a:bodyPr/>
          <a:lstStyle/>
          <a:p>
            <a:fld id="{5F2E2D64-2AF7-44BE-8925-D454CE4894DF}" type="slidenum">
              <a:rPr lang="en-US" smtClean="0"/>
              <a:t>19</a:t>
            </a:fld>
            <a:endParaRPr lang="en-US"/>
          </a:p>
        </p:txBody>
      </p:sp>
      <p:sp>
        <p:nvSpPr>
          <p:cNvPr id="8" name="Rectangle 7">
            <a:extLst>
              <a:ext uri="{FF2B5EF4-FFF2-40B4-BE49-F238E27FC236}">
                <a16:creationId xmlns:a16="http://schemas.microsoft.com/office/drawing/2014/main" id="{3C1C41F6-E8A6-C3C1-C469-8BBD9E1316C4}"/>
              </a:ext>
            </a:extLst>
          </p:cNvPr>
          <p:cNvSpPr/>
          <p:nvPr/>
        </p:nvSpPr>
        <p:spPr>
          <a:xfrm>
            <a:off x="9430311" y="3568376"/>
            <a:ext cx="2431700" cy="357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F2D314B-0B74-413D-9BFC-7140C6E1B45D}"/>
              </a:ext>
            </a:extLst>
          </p:cNvPr>
          <p:cNvSpPr/>
          <p:nvPr/>
        </p:nvSpPr>
        <p:spPr>
          <a:xfrm>
            <a:off x="3156800" y="1764918"/>
            <a:ext cx="297553" cy="147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D8A7D6E7-84D1-3366-990F-1F9A700E47C2}"/>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7688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[20 min]</a:t>
            </a:r>
          </a:p>
          <a:p>
            <a:pPr lvl="1"/>
            <a:r>
              <a:rPr lang="en"/>
              <a:t>Emerging abilities of language models [15 min]</a:t>
            </a:r>
            <a:endParaRPr lang="en-IN"/>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a:t>
            </a:r>
            <a:r>
              <a:rPr lang="en" sz="2800" b="1">
                <a:latin typeface="Helvetica Neue" panose="020B0604020202020204"/>
              </a:rPr>
              <a:t> training and evaluation</a:t>
            </a:r>
            <a:endParaRPr sz="2800" b="1">
              <a:latin typeface="Helvetica Neue" panose="020B0604020202020204"/>
            </a:endParaRPr>
          </a:p>
        </p:txBody>
      </p:sp>
      <p:sp>
        <p:nvSpPr>
          <p:cNvPr id="419" name="Google Shape;419;p46"/>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20</a:t>
            </a:fld>
            <a:endParaRPr/>
          </a:p>
        </p:txBody>
      </p:sp>
      <p:pic>
        <p:nvPicPr>
          <p:cNvPr id="420" name="Google Shape;420;p46"/>
          <p:cNvPicPr preferRelativeResize="0"/>
          <p:nvPr/>
        </p:nvPicPr>
        <p:blipFill rotWithShape="1">
          <a:blip r:embed="rId3">
            <a:alphaModFix/>
          </a:blip>
          <a:srcRect l="46230" t="65186" r="27800" b="9353"/>
          <a:stretch/>
        </p:blipFill>
        <p:spPr>
          <a:xfrm>
            <a:off x="1307561" y="2151034"/>
            <a:ext cx="2558915" cy="871567"/>
          </a:xfrm>
          <a:prstGeom prst="rect">
            <a:avLst/>
          </a:prstGeom>
          <a:noFill/>
          <a:ln>
            <a:noFill/>
          </a:ln>
        </p:spPr>
      </p:pic>
      <p:grpSp>
        <p:nvGrpSpPr>
          <p:cNvPr id="421" name="Google Shape;421;p46"/>
          <p:cNvGrpSpPr/>
          <p:nvPr/>
        </p:nvGrpSpPr>
        <p:grpSpPr>
          <a:xfrm>
            <a:off x="4546833" y="1577907"/>
            <a:ext cx="6567600" cy="1014400"/>
            <a:chOff x="3410125" y="1183430"/>
            <a:chExt cx="4925700" cy="760800"/>
          </a:xfrm>
        </p:grpSpPr>
        <p:sp>
          <p:nvSpPr>
            <p:cNvPr id="422" name="Google Shape;422;p46"/>
            <p:cNvSpPr txBox="1"/>
            <p:nvPr/>
          </p:nvSpPr>
          <p:spPr>
            <a:xfrm>
              <a:off x="3410125" y="1183430"/>
              <a:ext cx="4925700" cy="76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latin typeface="Calibri"/>
                  <a:ea typeface="Calibri"/>
                  <a:cs typeface="Calibri"/>
                  <a:sym typeface="Calibri"/>
                </a:rPr>
                <a:t>function      often modeled as linear </a:t>
              </a:r>
              <a:endParaRPr sz="2400">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423" name="Google Shape;423;p46"/>
            <p:cNvPicPr preferRelativeResize="0"/>
            <p:nvPr/>
          </p:nvPicPr>
          <p:blipFill rotWithShape="1">
            <a:blip r:embed="rId3">
              <a:alphaModFix/>
            </a:blip>
            <a:srcRect l="47532" t="74446" r="50518" b="13282"/>
            <a:stretch/>
          </p:blipFill>
          <p:spPr>
            <a:xfrm>
              <a:off x="4309609" y="1345750"/>
              <a:ext cx="120150" cy="262800"/>
            </a:xfrm>
            <a:prstGeom prst="rect">
              <a:avLst/>
            </a:prstGeom>
            <a:noFill/>
            <a:ln>
              <a:noFill/>
            </a:ln>
          </p:spPr>
        </p:pic>
      </p:grpSp>
      <p:sp>
        <p:nvSpPr>
          <p:cNvPr id="424" name="Google Shape;424;p46"/>
          <p:cNvSpPr/>
          <p:nvPr/>
        </p:nvSpPr>
        <p:spPr>
          <a:xfrm>
            <a:off x="2768500" y="2045933"/>
            <a:ext cx="1193200" cy="197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25" name="Google Shape;425;p46"/>
          <p:cNvSpPr txBox="1">
            <a:spLocks noGrp="1"/>
          </p:cNvSpPr>
          <p:nvPr>
            <p:ph type="body" idx="4294967295"/>
          </p:nvPr>
        </p:nvSpPr>
        <p:spPr>
          <a:xfrm>
            <a:off x="153615" y="6199982"/>
            <a:ext cx="5592529" cy="19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4"/>
              </a:rPr>
              <a:t>Ivanova, Anna A., Martin Schrimpf, Stefano Anzellotti, Noga Zaslavsky, Evelina Fedorenko, and Leyla Isik. "Is it that simple? Linear mapping models in cognitive neuroscience." bioRxiv (2021).</a:t>
            </a:r>
            <a:endParaRPr/>
          </a:p>
        </p:txBody>
      </p:sp>
      <p:grpSp>
        <p:nvGrpSpPr>
          <p:cNvPr id="426" name="Google Shape;426;p46"/>
          <p:cNvGrpSpPr/>
          <p:nvPr/>
        </p:nvGrpSpPr>
        <p:grpSpPr>
          <a:xfrm>
            <a:off x="4546843" y="2747283"/>
            <a:ext cx="6400212" cy="3630299"/>
            <a:chOff x="3410133" y="2060462"/>
            <a:chExt cx="4800159" cy="2722724"/>
          </a:xfrm>
        </p:grpSpPr>
        <p:pic>
          <p:nvPicPr>
            <p:cNvPr id="427" name="Google Shape;427;p46"/>
            <p:cNvPicPr preferRelativeResize="0"/>
            <p:nvPr/>
          </p:nvPicPr>
          <p:blipFill>
            <a:blip r:embed="rId5">
              <a:alphaModFix/>
            </a:blip>
            <a:stretch>
              <a:fillRect/>
            </a:stretch>
          </p:blipFill>
          <p:spPr>
            <a:xfrm>
              <a:off x="5329225" y="2060462"/>
              <a:ext cx="2881067" cy="2722724"/>
            </a:xfrm>
            <a:prstGeom prst="rect">
              <a:avLst/>
            </a:prstGeom>
            <a:noFill/>
            <a:ln>
              <a:noFill/>
            </a:ln>
          </p:spPr>
        </p:pic>
        <p:grpSp>
          <p:nvGrpSpPr>
            <p:cNvPr id="428" name="Google Shape;428;p46"/>
            <p:cNvGrpSpPr/>
            <p:nvPr/>
          </p:nvGrpSpPr>
          <p:grpSpPr>
            <a:xfrm>
              <a:off x="3410133" y="2413350"/>
              <a:ext cx="2083562" cy="738634"/>
              <a:chOff x="3410133" y="2413350"/>
              <a:chExt cx="2083562" cy="738634"/>
            </a:xfrm>
          </p:grpSpPr>
          <p:sp>
            <p:nvSpPr>
              <p:cNvPr id="429" name="Google Shape;429;p46"/>
              <p:cNvSpPr txBox="1"/>
              <p:nvPr/>
            </p:nvSpPr>
            <p:spPr>
              <a:xfrm>
                <a:off x="3410133" y="2413350"/>
                <a:ext cx="2083562"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Considerations for</a:t>
                </a:r>
                <a:endParaRPr sz="2400">
                  <a:latin typeface="Calibri"/>
                  <a:ea typeface="Calibri"/>
                  <a:cs typeface="Calibri"/>
                  <a:sym typeface="Calibri"/>
                </a:endParaRPr>
              </a:p>
              <a:p>
                <a:r>
                  <a:rPr lang="en" sz="2400">
                    <a:latin typeface="Calibri"/>
                    <a:ea typeface="Calibri"/>
                    <a:cs typeface="Calibri"/>
                    <a:sym typeface="Calibri"/>
                  </a:rPr>
                  <a:t>Linear vs non-linear </a:t>
                </a:r>
                <a:endParaRPr sz="2400">
                  <a:latin typeface="Calibri"/>
                  <a:ea typeface="Calibri"/>
                  <a:cs typeface="Calibri"/>
                  <a:sym typeface="Calibri"/>
                </a:endParaRPr>
              </a:p>
            </p:txBody>
          </p:sp>
          <p:pic>
            <p:nvPicPr>
              <p:cNvPr id="430" name="Google Shape;430;p46"/>
              <p:cNvPicPr preferRelativeResize="0"/>
              <p:nvPr/>
            </p:nvPicPr>
            <p:blipFill rotWithShape="1">
              <a:blip r:embed="rId3">
                <a:alphaModFix/>
              </a:blip>
              <a:srcRect l="47532" t="74446" r="50518" b="13282"/>
              <a:stretch/>
            </p:blipFill>
            <p:spPr>
              <a:xfrm>
                <a:off x="5209074" y="2516450"/>
                <a:ext cx="120150" cy="26280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7"/>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a:t>
            </a:r>
            <a:r>
              <a:rPr lang="en" sz="2800" b="1">
                <a:latin typeface="Helvetica Neue" panose="020B0604020202020204"/>
              </a:rPr>
              <a:t> training and evaluation</a:t>
            </a:r>
            <a:endParaRPr sz="2800" b="1">
              <a:latin typeface="Helvetica Neue" panose="020B0604020202020204"/>
            </a:endParaRPr>
          </a:p>
        </p:txBody>
      </p:sp>
      <p:sp>
        <p:nvSpPr>
          <p:cNvPr id="436" name="Google Shape;436;p47"/>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21</a:t>
            </a:fld>
            <a:endParaRPr/>
          </a:p>
        </p:txBody>
      </p:sp>
      <p:pic>
        <p:nvPicPr>
          <p:cNvPr id="437" name="Google Shape;437;p47"/>
          <p:cNvPicPr preferRelativeResize="0"/>
          <p:nvPr/>
        </p:nvPicPr>
        <p:blipFill rotWithShape="1">
          <a:blip r:embed="rId3">
            <a:alphaModFix/>
          </a:blip>
          <a:srcRect l="46230" t="65186" r="27800" b="9353"/>
          <a:stretch/>
        </p:blipFill>
        <p:spPr>
          <a:xfrm>
            <a:off x="1307561" y="2151034"/>
            <a:ext cx="2558915" cy="871567"/>
          </a:xfrm>
          <a:prstGeom prst="rect">
            <a:avLst/>
          </a:prstGeom>
          <a:noFill/>
          <a:ln>
            <a:noFill/>
          </a:ln>
        </p:spPr>
      </p:pic>
      <p:grpSp>
        <p:nvGrpSpPr>
          <p:cNvPr id="438" name="Google Shape;438;p47"/>
          <p:cNvGrpSpPr/>
          <p:nvPr/>
        </p:nvGrpSpPr>
        <p:grpSpPr>
          <a:xfrm>
            <a:off x="4546833" y="1577907"/>
            <a:ext cx="6567600" cy="1014400"/>
            <a:chOff x="3410125" y="1183430"/>
            <a:chExt cx="4925700" cy="760800"/>
          </a:xfrm>
        </p:grpSpPr>
        <p:sp>
          <p:nvSpPr>
            <p:cNvPr id="439" name="Google Shape;439;p47"/>
            <p:cNvSpPr txBox="1"/>
            <p:nvPr/>
          </p:nvSpPr>
          <p:spPr>
            <a:xfrm>
              <a:off x="3410125" y="1183430"/>
              <a:ext cx="4925700" cy="76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latin typeface="Calibri"/>
                  <a:ea typeface="Calibri"/>
                  <a:cs typeface="Calibri"/>
                  <a:sym typeface="Calibri"/>
                </a:rPr>
                <a:t>function      often modeled as linear </a:t>
              </a:r>
              <a:endParaRPr sz="2400">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440" name="Google Shape;440;p47"/>
            <p:cNvPicPr preferRelativeResize="0"/>
            <p:nvPr/>
          </p:nvPicPr>
          <p:blipFill rotWithShape="1">
            <a:blip r:embed="rId3">
              <a:alphaModFix/>
            </a:blip>
            <a:srcRect l="47532" t="74446" r="50518" b="13282"/>
            <a:stretch/>
          </p:blipFill>
          <p:spPr>
            <a:xfrm>
              <a:off x="4312878" y="1345750"/>
              <a:ext cx="120150" cy="262800"/>
            </a:xfrm>
            <a:prstGeom prst="rect">
              <a:avLst/>
            </a:prstGeom>
            <a:noFill/>
            <a:ln>
              <a:noFill/>
            </a:ln>
          </p:spPr>
        </p:pic>
      </p:grpSp>
      <p:sp>
        <p:nvSpPr>
          <p:cNvPr id="441" name="Google Shape;441;p47"/>
          <p:cNvSpPr txBox="1"/>
          <p:nvPr/>
        </p:nvSpPr>
        <p:spPr>
          <a:xfrm>
            <a:off x="897800" y="3888833"/>
            <a:ext cx="10396013" cy="2294968"/>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alibri"/>
                <a:ea typeface="Calibri"/>
                <a:cs typeface="Calibri"/>
                <a:sym typeface="Calibri"/>
              </a:rPr>
              <a:t>Training:   </a:t>
            </a:r>
            <a:r>
              <a:rPr lang="en" sz="2400">
                <a:solidFill>
                  <a:schemeClr val="dk1"/>
                </a:solidFill>
                <a:latin typeface="Calibri"/>
                <a:ea typeface="Calibri"/>
                <a:cs typeface="Calibri"/>
                <a:sym typeface="Calibri"/>
              </a:rPr>
              <a:t>cross validation (CV), regularization parameter chosen via nested CV</a:t>
            </a:r>
            <a:endParaRPr sz="2400">
              <a:solidFill>
                <a:schemeClr val="dk1"/>
              </a:solidFill>
              <a:latin typeface="Calibri"/>
              <a:ea typeface="Calibri"/>
              <a:cs typeface="Calibri"/>
              <a:sym typeface="Calibri"/>
            </a:endParaRPr>
          </a:p>
          <a:p>
            <a:endParaRPr sz="2400" b="1">
              <a:solidFill>
                <a:schemeClr val="dk1"/>
              </a:solidFill>
              <a:latin typeface="Calibri"/>
              <a:ea typeface="Calibri"/>
              <a:cs typeface="Calibri"/>
              <a:sym typeface="Calibri"/>
            </a:endParaRPr>
          </a:p>
          <a:p>
            <a:pPr>
              <a:lnSpc>
                <a:spcPct val="115000"/>
              </a:lnSpc>
            </a:pPr>
            <a:r>
              <a:rPr lang="en" sz="2400" b="1">
                <a:solidFill>
                  <a:schemeClr val="dk1"/>
                </a:solidFill>
                <a:latin typeface="Calibri"/>
                <a:ea typeface="Calibri"/>
                <a:cs typeface="Calibri"/>
                <a:sym typeface="Calibri"/>
              </a:rPr>
              <a:t>Evaluation:   	</a:t>
            </a:r>
            <a:r>
              <a:rPr lang="en" sz="2400">
                <a:solidFill>
                  <a:schemeClr val="dk1"/>
                </a:solidFill>
                <a:latin typeface="Calibri"/>
                <a:ea typeface="Calibri"/>
                <a:cs typeface="Calibri"/>
                <a:sym typeface="Calibri"/>
              </a:rPr>
              <a:t>1) make predictions for heldout data</a:t>
            </a:r>
            <a:endParaRPr sz="2400">
              <a:solidFill>
                <a:schemeClr val="dk1"/>
              </a:solidFill>
              <a:latin typeface="Calibri"/>
              <a:ea typeface="Calibri"/>
              <a:cs typeface="Calibri"/>
              <a:sym typeface="Calibri"/>
            </a:endParaRPr>
          </a:p>
          <a:p>
            <a:pPr marL="1219170">
              <a:lnSpc>
                <a:spcPct val="115000"/>
              </a:lnSpc>
            </a:pPr>
            <a:r>
              <a:rPr lang="en" sz="2400">
                <a:solidFill>
                  <a:schemeClr val="dk1"/>
                </a:solidFill>
                <a:latin typeface="Calibri"/>
                <a:ea typeface="Calibri"/>
                <a:cs typeface="Calibri"/>
                <a:sym typeface="Calibri"/>
              </a:rPr>
              <a:t> 	2) compare predictions with true brain data</a:t>
            </a:r>
            <a:endParaRPr sz="2400">
              <a:solidFill>
                <a:schemeClr val="dk1"/>
              </a:solidFill>
              <a:latin typeface="Calibri"/>
              <a:ea typeface="Calibri"/>
              <a:cs typeface="Calibri"/>
              <a:sym typeface="Calibri"/>
            </a:endParaRPr>
          </a:p>
          <a:p>
            <a:pPr marL="1219170">
              <a:lnSpc>
                <a:spcPct val="115000"/>
              </a:lnSpc>
            </a:pPr>
            <a:r>
              <a:rPr lang="en" sz="2400">
                <a:solidFill>
                  <a:schemeClr val="dk1"/>
                </a:solidFill>
                <a:latin typeface="Calibri"/>
                <a:ea typeface="Calibri"/>
                <a:cs typeface="Calibri"/>
                <a:sym typeface="Calibri"/>
              </a:rPr>
              <a:t> 	3) stringent statistical testing                                                                                                     </a:t>
            </a:r>
            <a:endParaRPr sz="2400">
              <a:solidFill>
                <a:schemeClr val="dk1"/>
              </a:solidFill>
              <a:latin typeface="Calibri"/>
              <a:ea typeface="Calibri"/>
              <a:cs typeface="Calibri"/>
              <a:sym typeface="Calibri"/>
            </a:endParaRPr>
          </a:p>
        </p:txBody>
      </p:sp>
      <p:sp>
        <p:nvSpPr>
          <p:cNvPr id="442" name="Google Shape;442;p47"/>
          <p:cNvSpPr/>
          <p:nvPr/>
        </p:nvSpPr>
        <p:spPr>
          <a:xfrm>
            <a:off x="2768500" y="2045933"/>
            <a:ext cx="1193200" cy="197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body" idx="1"/>
          </p:nvPr>
        </p:nvSpPr>
        <p:spPr>
          <a:xfrm>
            <a:off x="147633" y="2811167"/>
            <a:ext cx="11892000" cy="3484800"/>
          </a:xfrm>
          <a:prstGeom prst="rect">
            <a:avLst/>
          </a:prstGeom>
        </p:spPr>
        <p:txBody>
          <a:bodyPr spcFirstLastPara="1" vert="horz" wrap="square" lIns="91433" tIns="45700" rIns="91433" bIns="45700" rtlCol="0" anchor="t" anchorCtr="0">
            <a:normAutofit/>
          </a:bodyPr>
          <a:lstStyle/>
          <a:p>
            <a:pPr marL="0" indent="0">
              <a:buNone/>
            </a:pPr>
            <a:endParaRPr/>
          </a:p>
          <a:p>
            <a:pPr>
              <a:spcBef>
                <a:spcPts val="1333"/>
              </a:spcBef>
              <a:buChar char="●"/>
            </a:pPr>
            <a:r>
              <a:rPr lang="en"/>
              <a:t>Method:</a:t>
            </a:r>
            <a:endParaRPr/>
          </a:p>
          <a:p>
            <a:pPr lvl="1">
              <a:spcBef>
                <a:spcPts val="0"/>
              </a:spcBef>
              <a:buChar char="○"/>
            </a:pPr>
            <a:r>
              <a:rPr lang="en"/>
              <a:t>Split dataset into train, validation, and test</a:t>
            </a:r>
            <a:endParaRPr/>
          </a:p>
          <a:p>
            <a:pPr lvl="1">
              <a:spcBef>
                <a:spcPts val="1333"/>
              </a:spcBef>
              <a:buChar char="○"/>
            </a:pPr>
            <a:r>
              <a:rPr lang="en"/>
              <a:t>Employ cross-validation to select model parameters based on validation dataset</a:t>
            </a:r>
            <a:endParaRPr/>
          </a:p>
          <a:p>
            <a:pPr lvl="1">
              <a:spcBef>
                <a:spcPts val="1333"/>
              </a:spcBef>
              <a:buChar char="○"/>
            </a:pPr>
            <a:r>
              <a:rPr lang="en"/>
              <a:t>Reduce overfitting by using regularization</a:t>
            </a:r>
            <a:endParaRPr/>
          </a:p>
          <a:p>
            <a:pPr lvl="2">
              <a:spcBef>
                <a:spcPts val="1333"/>
              </a:spcBef>
              <a:spcAft>
                <a:spcPts val="1333"/>
              </a:spcAft>
              <a:buChar char="■"/>
            </a:pPr>
            <a:r>
              <a:rPr lang="en"/>
              <a:t>Ridge regularization</a:t>
            </a:r>
            <a:endParaRPr/>
          </a:p>
        </p:txBody>
      </p:sp>
      <p:sp>
        <p:nvSpPr>
          <p:cNvPr id="448" name="Google Shape;448;p48"/>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 training </a:t>
            </a:r>
            <a:r>
              <a:rPr lang="en" sz="2800" b="1">
                <a:latin typeface="Helvetica Neue" panose="020B0604020202020204"/>
              </a:rPr>
              <a:t>setup</a:t>
            </a:r>
            <a:endParaRPr sz="2800">
              <a:latin typeface="Helvetica Neue" panose="020B0604020202020204"/>
            </a:endParaRPr>
          </a:p>
        </p:txBody>
      </p:sp>
      <p:sp>
        <p:nvSpPr>
          <p:cNvPr id="449" name="Google Shape;449;p48"/>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22</a:t>
            </a:fld>
            <a:endParaRPr/>
          </a:p>
        </p:txBody>
      </p:sp>
      <p:grpSp>
        <p:nvGrpSpPr>
          <p:cNvPr id="450" name="Google Shape;450;p48"/>
          <p:cNvGrpSpPr/>
          <p:nvPr/>
        </p:nvGrpSpPr>
        <p:grpSpPr>
          <a:xfrm>
            <a:off x="6983100" y="1551968"/>
            <a:ext cx="4894400" cy="1544481"/>
            <a:chOff x="4685875" y="1769175"/>
            <a:chExt cx="3670800" cy="1158361"/>
          </a:xfrm>
        </p:grpSpPr>
        <p:grpSp>
          <p:nvGrpSpPr>
            <p:cNvPr id="451" name="Google Shape;451;p48"/>
            <p:cNvGrpSpPr/>
            <p:nvPr/>
          </p:nvGrpSpPr>
          <p:grpSpPr>
            <a:xfrm>
              <a:off x="4685875" y="1769186"/>
              <a:ext cx="3670800" cy="1158350"/>
              <a:chOff x="5473200" y="3114436"/>
              <a:chExt cx="3670800" cy="1158350"/>
            </a:xfrm>
          </p:grpSpPr>
          <p:grpSp>
            <p:nvGrpSpPr>
              <p:cNvPr id="452" name="Google Shape;452;p48"/>
              <p:cNvGrpSpPr/>
              <p:nvPr/>
            </p:nvGrpSpPr>
            <p:grpSpPr>
              <a:xfrm>
                <a:off x="5526960" y="3114436"/>
                <a:ext cx="2203291" cy="758922"/>
                <a:chOff x="4320801" y="2487713"/>
                <a:chExt cx="1897753" cy="653680"/>
              </a:xfrm>
            </p:grpSpPr>
            <p:pic>
              <p:nvPicPr>
                <p:cNvPr id="453" name="Google Shape;453;p48"/>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454" name="Google Shape;454;p48"/>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455" name="Google Shape;455;p48"/>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456" name="Google Shape;456;p48"/>
              <p:cNvSpPr/>
              <p:nvPr/>
            </p:nvSpPr>
            <p:spPr>
              <a:xfrm>
                <a:off x="7404700" y="3383000"/>
                <a:ext cx="45000" cy="52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57" name="Google Shape;457;p48"/>
              <p:cNvSpPr txBox="1"/>
              <p:nvPr/>
            </p:nvSpPr>
            <p:spPr>
              <a:xfrm>
                <a:off x="5473200" y="3749500"/>
                <a:ext cx="3670800" cy="523286"/>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458" name="Google Shape;458;p48"/>
              <p:cNvPicPr preferRelativeResize="0"/>
              <p:nvPr/>
            </p:nvPicPr>
            <p:blipFill rotWithShape="1">
              <a:blip r:embed="rId3">
                <a:alphaModFix/>
              </a:blip>
              <a:srcRect l="47532" t="74446" r="50518" b="13282"/>
              <a:stretch/>
            </p:blipFill>
            <p:spPr>
              <a:xfrm>
                <a:off x="6542248" y="3828736"/>
                <a:ext cx="120150" cy="262800"/>
              </a:xfrm>
              <a:prstGeom prst="rect">
                <a:avLst/>
              </a:prstGeom>
              <a:noFill/>
              <a:ln>
                <a:noFill/>
              </a:ln>
            </p:spPr>
          </p:pic>
        </p:grpSp>
        <p:sp>
          <p:nvSpPr>
            <p:cNvPr id="459" name="Google Shape;459;p48"/>
            <p:cNvSpPr/>
            <p:nvPr/>
          </p:nvSpPr>
          <p:spPr>
            <a:xfrm>
              <a:off x="6090025" y="1769175"/>
              <a:ext cx="894900" cy="1170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460" name="Google Shape;460;p48"/>
          <p:cNvGrpSpPr/>
          <p:nvPr/>
        </p:nvGrpSpPr>
        <p:grpSpPr>
          <a:xfrm>
            <a:off x="6945734" y="504101"/>
            <a:ext cx="3124367" cy="1077361"/>
            <a:chOff x="4657850" y="983275"/>
            <a:chExt cx="2343275" cy="808021"/>
          </a:xfrm>
        </p:grpSpPr>
        <p:grpSp>
          <p:nvGrpSpPr>
            <p:cNvPr id="461" name="Google Shape;461;p48"/>
            <p:cNvGrpSpPr/>
            <p:nvPr/>
          </p:nvGrpSpPr>
          <p:grpSpPr>
            <a:xfrm>
              <a:off x="4657850" y="983275"/>
              <a:ext cx="2290341" cy="808021"/>
              <a:chOff x="5445175" y="2328525"/>
              <a:chExt cx="2290341" cy="808021"/>
            </a:xfrm>
          </p:grpSpPr>
          <p:sp>
            <p:nvSpPr>
              <p:cNvPr id="462" name="Google Shape;462;p48"/>
              <p:cNvSpPr txBox="1"/>
              <p:nvPr/>
            </p:nvSpPr>
            <p:spPr>
              <a:xfrm>
                <a:off x="5445175" y="2328525"/>
                <a:ext cx="14493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463" name="Google Shape;463;p48"/>
              <p:cNvGrpSpPr/>
              <p:nvPr/>
            </p:nvGrpSpPr>
            <p:grpSpPr>
              <a:xfrm>
                <a:off x="5532225" y="2377624"/>
                <a:ext cx="2203291" cy="758922"/>
                <a:chOff x="4320801" y="2487713"/>
                <a:chExt cx="1897753" cy="653680"/>
              </a:xfrm>
            </p:grpSpPr>
            <p:pic>
              <p:nvPicPr>
                <p:cNvPr id="464" name="Google Shape;464;p48"/>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465" name="Google Shape;465;p48"/>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466" name="Google Shape;466;p48"/>
              <p:cNvPicPr preferRelativeResize="0"/>
              <p:nvPr/>
            </p:nvPicPr>
            <p:blipFill rotWithShape="1">
              <a:blip r:embed="rId3">
                <a:alphaModFix/>
              </a:blip>
              <a:srcRect l="47532" t="74446" r="50518" b="13282"/>
              <a:stretch/>
            </p:blipFill>
            <p:spPr>
              <a:xfrm>
                <a:off x="6604014" y="2403429"/>
                <a:ext cx="120150" cy="262800"/>
              </a:xfrm>
              <a:prstGeom prst="rect">
                <a:avLst/>
              </a:prstGeom>
              <a:noFill/>
              <a:ln>
                <a:noFill/>
              </a:ln>
            </p:spPr>
          </p:pic>
        </p:grpSp>
        <p:sp>
          <p:nvSpPr>
            <p:cNvPr id="467" name="Google Shape;467;p48"/>
            <p:cNvSpPr/>
            <p:nvPr/>
          </p:nvSpPr>
          <p:spPr>
            <a:xfrm>
              <a:off x="6073825" y="983275"/>
              <a:ext cx="9273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68" name="Google Shape;468;p48"/>
          <p:cNvSpPr txBox="1"/>
          <p:nvPr/>
        </p:nvSpPr>
        <p:spPr>
          <a:xfrm>
            <a:off x="121695" y="1337700"/>
            <a:ext cx="6742400" cy="1717353"/>
          </a:xfrm>
          <a:prstGeom prst="rect">
            <a:avLst/>
          </a:prstGeom>
          <a:noFill/>
          <a:ln>
            <a:noFill/>
          </a:ln>
        </p:spPr>
        <p:txBody>
          <a:bodyPr spcFirstLastPara="1" wrap="square" lIns="121900" tIns="121900" rIns="121900" bIns="121900" anchor="t" anchorCtr="0">
            <a:spAutoFit/>
          </a:bodyPr>
          <a:lstStyle/>
          <a:p>
            <a:pPr marL="609585" indent="-423323">
              <a:lnSpc>
                <a:spcPct val="90000"/>
              </a:lnSpc>
              <a:spcBef>
                <a:spcPts val="1067"/>
              </a:spcBef>
              <a:spcAft>
                <a:spcPts val="1333"/>
              </a:spcAft>
              <a:buClr>
                <a:schemeClr val="dk1"/>
              </a:buClr>
              <a:buSzPts val="1400"/>
              <a:buChar char="●"/>
            </a:pPr>
            <a:r>
              <a:rPr lang="en" sz="2800">
                <a:solidFill>
                  <a:schemeClr val="dk1"/>
                </a:solidFill>
                <a:latin typeface="Calibri"/>
                <a:ea typeface="Calibri"/>
                <a:cs typeface="Calibri"/>
                <a:sym typeface="Calibri"/>
              </a:rPr>
              <a:t>Goal: find a mapping from stimulus representation to brain data that </a:t>
            </a:r>
            <a:r>
              <a:rPr lang="en" sz="2800" b="1">
                <a:solidFill>
                  <a:schemeClr val="dk1"/>
                </a:solidFill>
                <a:latin typeface="Calibri"/>
                <a:ea typeface="Calibri"/>
                <a:cs typeface="Calibri"/>
                <a:sym typeface="Calibri"/>
              </a:rPr>
              <a:t>generalizes</a:t>
            </a:r>
            <a:r>
              <a:rPr lang="en" sz="2800">
                <a:solidFill>
                  <a:schemeClr val="dk1"/>
                </a:solidFill>
                <a:latin typeface="Calibri"/>
                <a:ea typeface="Calibri"/>
                <a:cs typeface="Calibri"/>
                <a:sym typeface="Calibri"/>
              </a:rPr>
              <a:t> to new brain data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spcAft>
                <a:spcPts val="1333"/>
              </a:spcAft>
              <a:buSzPts val="2100"/>
              <a:buFont typeface="Calibri"/>
              <a:buChar char="•"/>
            </a:pPr>
            <a:r>
              <a:rPr lang="en"/>
              <a:t>Independent model per participant</a:t>
            </a:r>
            <a:endParaRPr/>
          </a:p>
        </p:txBody>
      </p:sp>
      <p:sp>
        <p:nvSpPr>
          <p:cNvPr id="474" name="Google Shape;474;p4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 training </a:t>
            </a:r>
            <a:r>
              <a:rPr lang="en" sz="2800" b="1">
                <a:latin typeface="Helvetica Neue" panose="020B0604020202020204"/>
              </a:rPr>
              <a:t>independent </a:t>
            </a:r>
            <a:r>
              <a:rPr lang="en" sz="2800">
                <a:latin typeface="Helvetica Neue" panose="020B0604020202020204"/>
              </a:rPr>
              <a:t>models</a:t>
            </a:r>
            <a:endParaRPr sz="2800">
              <a:latin typeface="Helvetica Neue" panose="020B0604020202020204"/>
            </a:endParaRPr>
          </a:p>
        </p:txBody>
      </p:sp>
      <p:sp>
        <p:nvSpPr>
          <p:cNvPr id="475" name="Google Shape;475;p49"/>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23</a:t>
            </a:fld>
            <a:endParaRPr/>
          </a:p>
        </p:txBody>
      </p:sp>
      <p:grpSp>
        <p:nvGrpSpPr>
          <p:cNvPr id="476" name="Google Shape;476;p49"/>
          <p:cNvGrpSpPr/>
          <p:nvPr/>
        </p:nvGrpSpPr>
        <p:grpSpPr>
          <a:xfrm>
            <a:off x="879895" y="1775343"/>
            <a:ext cx="10589205" cy="1471324"/>
            <a:chOff x="659921" y="1331507"/>
            <a:chExt cx="7941904" cy="1103493"/>
          </a:xfrm>
        </p:grpSpPr>
        <p:grpSp>
          <p:nvGrpSpPr>
            <p:cNvPr id="477" name="Google Shape;477;p49"/>
            <p:cNvGrpSpPr/>
            <p:nvPr/>
          </p:nvGrpSpPr>
          <p:grpSpPr>
            <a:xfrm>
              <a:off x="659921" y="1331507"/>
              <a:ext cx="1990504" cy="1048393"/>
              <a:chOff x="951746" y="1348632"/>
              <a:chExt cx="1990504" cy="1048393"/>
            </a:xfrm>
          </p:grpSpPr>
          <p:sp>
            <p:nvSpPr>
              <p:cNvPr id="478" name="Google Shape;478;p49"/>
              <p:cNvSpPr txBox="1"/>
              <p:nvPr/>
            </p:nvSpPr>
            <p:spPr>
              <a:xfrm>
                <a:off x="1758525" y="1348632"/>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a:t>
                </a:r>
                <a:endParaRPr sz="2400" b="1">
                  <a:latin typeface="Calibri"/>
                  <a:ea typeface="Calibri"/>
                  <a:cs typeface="Calibri"/>
                  <a:sym typeface="Calibri"/>
                </a:endParaRPr>
              </a:p>
            </p:txBody>
          </p:sp>
          <p:grpSp>
            <p:nvGrpSpPr>
              <p:cNvPr id="479" name="Google Shape;479;p49"/>
              <p:cNvGrpSpPr/>
              <p:nvPr/>
            </p:nvGrpSpPr>
            <p:grpSpPr>
              <a:xfrm>
                <a:off x="951746" y="1664525"/>
                <a:ext cx="1990504" cy="732500"/>
                <a:chOff x="951746" y="1664525"/>
                <a:chExt cx="1990504" cy="732500"/>
              </a:xfrm>
            </p:grpSpPr>
            <p:pic>
              <p:nvPicPr>
                <p:cNvPr id="480" name="Google Shape;480;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81" name="Google Shape;481;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82" name="Google Shape;482;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483" name="Google Shape;483;p49"/>
            <p:cNvSpPr txBox="1"/>
            <p:nvPr/>
          </p:nvSpPr>
          <p:spPr>
            <a:xfrm>
              <a:off x="5658975" y="1444975"/>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484" name="Google Shape;484;p49"/>
            <p:cNvGrpSpPr/>
            <p:nvPr/>
          </p:nvGrpSpPr>
          <p:grpSpPr>
            <a:xfrm>
              <a:off x="3147571" y="1350127"/>
              <a:ext cx="1990504" cy="1084873"/>
              <a:chOff x="3576746" y="1390152"/>
              <a:chExt cx="1990504" cy="1084873"/>
            </a:xfrm>
          </p:grpSpPr>
          <p:sp>
            <p:nvSpPr>
              <p:cNvPr id="485" name="Google Shape;485;p49"/>
              <p:cNvSpPr txBox="1"/>
              <p:nvPr/>
            </p:nvSpPr>
            <p:spPr>
              <a:xfrm>
                <a:off x="4383525" y="1390152"/>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P2</a:t>
                </a:r>
                <a:endParaRPr sz="2400" b="1">
                  <a:latin typeface="Calibri"/>
                  <a:ea typeface="Calibri"/>
                  <a:cs typeface="Calibri"/>
                  <a:sym typeface="Calibri"/>
                </a:endParaRPr>
              </a:p>
            </p:txBody>
          </p:sp>
          <p:grpSp>
            <p:nvGrpSpPr>
              <p:cNvPr id="486" name="Google Shape;486;p49"/>
              <p:cNvGrpSpPr/>
              <p:nvPr/>
            </p:nvGrpSpPr>
            <p:grpSpPr>
              <a:xfrm>
                <a:off x="3576746" y="1742525"/>
                <a:ext cx="1990504" cy="732500"/>
                <a:chOff x="951746" y="1664525"/>
                <a:chExt cx="1990504" cy="732500"/>
              </a:xfrm>
            </p:grpSpPr>
            <p:pic>
              <p:nvPicPr>
                <p:cNvPr id="487" name="Google Shape;487;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88" name="Google Shape;488;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89" name="Google Shape;489;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90" name="Google Shape;490;p49"/>
              <p:cNvSpPr/>
              <p:nvPr/>
            </p:nvSpPr>
            <p:spPr>
              <a:xfrm>
                <a:off x="5024100" y="2048750"/>
                <a:ext cx="51600" cy="573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91" name="Google Shape;491;p49"/>
            <p:cNvGrpSpPr/>
            <p:nvPr/>
          </p:nvGrpSpPr>
          <p:grpSpPr>
            <a:xfrm>
              <a:off x="6611321" y="1357426"/>
              <a:ext cx="1990504" cy="1077574"/>
              <a:chOff x="6748646" y="1448214"/>
              <a:chExt cx="1990504" cy="1077574"/>
            </a:xfrm>
          </p:grpSpPr>
          <p:sp>
            <p:nvSpPr>
              <p:cNvPr id="492" name="Google Shape;492;p49"/>
              <p:cNvSpPr txBox="1"/>
              <p:nvPr/>
            </p:nvSpPr>
            <p:spPr>
              <a:xfrm>
                <a:off x="7555425" y="1448214"/>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PN</a:t>
                </a:r>
                <a:endParaRPr sz="2400" b="1">
                  <a:latin typeface="Calibri"/>
                  <a:ea typeface="Calibri"/>
                  <a:cs typeface="Calibri"/>
                  <a:sym typeface="Calibri"/>
                </a:endParaRPr>
              </a:p>
            </p:txBody>
          </p:sp>
          <p:grpSp>
            <p:nvGrpSpPr>
              <p:cNvPr id="493" name="Google Shape;493;p49"/>
              <p:cNvGrpSpPr/>
              <p:nvPr/>
            </p:nvGrpSpPr>
            <p:grpSpPr>
              <a:xfrm>
                <a:off x="6748646" y="1793288"/>
                <a:ext cx="1990504" cy="732500"/>
                <a:chOff x="951746" y="1664525"/>
                <a:chExt cx="1990504" cy="732500"/>
              </a:xfrm>
            </p:grpSpPr>
            <p:pic>
              <p:nvPicPr>
                <p:cNvPr id="494" name="Google Shape;494;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95" name="Google Shape;495;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96" name="Google Shape;496;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97" name="Google Shape;497;p49"/>
              <p:cNvSpPr/>
              <p:nvPr/>
            </p:nvSpPr>
            <p:spPr>
              <a:xfrm>
                <a:off x="8187600" y="2106050"/>
                <a:ext cx="51600" cy="573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98" name="Google Shape;498;p49"/>
          <p:cNvGrpSpPr/>
          <p:nvPr/>
        </p:nvGrpSpPr>
        <p:grpSpPr>
          <a:xfrm>
            <a:off x="930528" y="4517111"/>
            <a:ext cx="10422939" cy="1483823"/>
            <a:chOff x="697896" y="3387833"/>
            <a:chExt cx="7817204" cy="1112867"/>
          </a:xfrm>
        </p:grpSpPr>
        <p:grpSp>
          <p:nvGrpSpPr>
            <p:cNvPr id="499" name="Google Shape;499;p49"/>
            <p:cNvGrpSpPr/>
            <p:nvPr/>
          </p:nvGrpSpPr>
          <p:grpSpPr>
            <a:xfrm>
              <a:off x="697896" y="3387833"/>
              <a:ext cx="1990504" cy="1112867"/>
              <a:chOff x="951746" y="1284158"/>
              <a:chExt cx="1990504" cy="1112867"/>
            </a:xfrm>
          </p:grpSpPr>
          <p:sp>
            <p:nvSpPr>
              <p:cNvPr id="500" name="Google Shape;500;p49"/>
              <p:cNvSpPr txBox="1"/>
              <p:nvPr/>
            </p:nvSpPr>
            <p:spPr>
              <a:xfrm>
                <a:off x="1533657" y="1284158"/>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v1</a:t>
                </a:r>
                <a:endParaRPr sz="2400" b="1">
                  <a:latin typeface="Calibri"/>
                  <a:ea typeface="Calibri"/>
                  <a:cs typeface="Calibri"/>
                  <a:sym typeface="Calibri"/>
                </a:endParaRPr>
              </a:p>
            </p:txBody>
          </p:sp>
          <p:grpSp>
            <p:nvGrpSpPr>
              <p:cNvPr id="501" name="Google Shape;501;p49"/>
              <p:cNvGrpSpPr/>
              <p:nvPr/>
            </p:nvGrpSpPr>
            <p:grpSpPr>
              <a:xfrm>
                <a:off x="951746" y="1664525"/>
                <a:ext cx="1990504" cy="732500"/>
                <a:chOff x="951746" y="1664525"/>
                <a:chExt cx="1990504" cy="732500"/>
              </a:xfrm>
            </p:grpSpPr>
            <p:pic>
              <p:nvPicPr>
                <p:cNvPr id="502" name="Google Shape;502;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3" name="Google Shape;503;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4" name="Google Shape;504;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05" name="Google Shape;505;p49"/>
            <p:cNvGrpSpPr/>
            <p:nvPr/>
          </p:nvGrpSpPr>
          <p:grpSpPr>
            <a:xfrm>
              <a:off x="3104846" y="3388305"/>
              <a:ext cx="1990504" cy="1112395"/>
              <a:chOff x="951746" y="1284630"/>
              <a:chExt cx="1990504" cy="1112395"/>
            </a:xfrm>
          </p:grpSpPr>
          <p:sp>
            <p:nvSpPr>
              <p:cNvPr id="506" name="Google Shape;506;p49"/>
              <p:cNvSpPr txBox="1"/>
              <p:nvPr/>
            </p:nvSpPr>
            <p:spPr>
              <a:xfrm>
                <a:off x="1535627" y="128463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v2</a:t>
                </a:r>
                <a:endParaRPr sz="2400" b="1">
                  <a:latin typeface="Calibri"/>
                  <a:ea typeface="Calibri"/>
                  <a:cs typeface="Calibri"/>
                  <a:sym typeface="Calibri"/>
                </a:endParaRPr>
              </a:p>
            </p:txBody>
          </p:sp>
          <p:grpSp>
            <p:nvGrpSpPr>
              <p:cNvPr id="507" name="Google Shape;507;p49"/>
              <p:cNvGrpSpPr/>
              <p:nvPr/>
            </p:nvGrpSpPr>
            <p:grpSpPr>
              <a:xfrm>
                <a:off x="951746" y="1664525"/>
                <a:ext cx="1990504" cy="732500"/>
                <a:chOff x="951746" y="1664525"/>
                <a:chExt cx="1990504" cy="732500"/>
              </a:xfrm>
            </p:grpSpPr>
            <p:pic>
              <p:nvPicPr>
                <p:cNvPr id="508" name="Google Shape;508;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9" name="Google Shape;509;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10" name="Google Shape;510;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11" name="Google Shape;511;p49"/>
            <p:cNvGrpSpPr/>
            <p:nvPr/>
          </p:nvGrpSpPr>
          <p:grpSpPr>
            <a:xfrm>
              <a:off x="4329228" y="3916996"/>
              <a:ext cx="719416" cy="581971"/>
              <a:chOff x="3782725" y="2321454"/>
              <a:chExt cx="878300" cy="710501"/>
            </a:xfrm>
          </p:grpSpPr>
          <p:pic>
            <p:nvPicPr>
              <p:cNvPr id="512" name="Google Shape;512;p49"/>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13" name="Google Shape;513;p49"/>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14" name="Google Shape;514;p49"/>
              <p:cNvSpPr/>
              <p:nvPr/>
            </p:nvSpPr>
            <p:spPr>
              <a:xfrm>
                <a:off x="4452809" y="2663580"/>
                <a:ext cx="60300" cy="60300"/>
              </a:xfrm>
              <a:prstGeom prst="rect">
                <a:avLst/>
              </a:prstGeom>
              <a:solidFill>
                <a:srgbClr val="EAD1D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15" name="Google Shape;515;p49"/>
            <p:cNvSpPr txBox="1"/>
            <p:nvPr/>
          </p:nvSpPr>
          <p:spPr>
            <a:xfrm>
              <a:off x="5702650" y="3406750"/>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16" name="Google Shape;516;p49"/>
            <p:cNvGrpSpPr/>
            <p:nvPr/>
          </p:nvGrpSpPr>
          <p:grpSpPr>
            <a:xfrm>
              <a:off x="6524596" y="3411649"/>
              <a:ext cx="1990504" cy="1089051"/>
              <a:chOff x="951746" y="1307974"/>
              <a:chExt cx="1990504" cy="1089051"/>
            </a:xfrm>
          </p:grpSpPr>
          <p:sp>
            <p:nvSpPr>
              <p:cNvPr id="517" name="Google Shape;517;p49"/>
              <p:cNvSpPr txBox="1"/>
              <p:nvPr/>
            </p:nvSpPr>
            <p:spPr>
              <a:xfrm>
                <a:off x="1528976" y="1307974"/>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vm</a:t>
                </a:r>
                <a:endParaRPr sz="2400" b="1">
                  <a:latin typeface="Calibri"/>
                  <a:ea typeface="Calibri"/>
                  <a:cs typeface="Calibri"/>
                  <a:sym typeface="Calibri"/>
                </a:endParaRPr>
              </a:p>
            </p:txBody>
          </p:sp>
          <p:grpSp>
            <p:nvGrpSpPr>
              <p:cNvPr id="518" name="Google Shape;518;p49"/>
              <p:cNvGrpSpPr/>
              <p:nvPr/>
            </p:nvGrpSpPr>
            <p:grpSpPr>
              <a:xfrm>
                <a:off x="951746" y="1664525"/>
                <a:ext cx="1990504" cy="732500"/>
                <a:chOff x="951746" y="1664525"/>
                <a:chExt cx="1990504" cy="732500"/>
              </a:xfrm>
            </p:grpSpPr>
            <p:pic>
              <p:nvPicPr>
                <p:cNvPr id="519" name="Google Shape;519;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0" name="Google Shape;520;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21" name="Google Shape;521;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22" name="Google Shape;522;p49"/>
            <p:cNvGrpSpPr/>
            <p:nvPr/>
          </p:nvGrpSpPr>
          <p:grpSpPr>
            <a:xfrm>
              <a:off x="7748978" y="3916996"/>
              <a:ext cx="719416" cy="581971"/>
              <a:chOff x="3782725" y="2321454"/>
              <a:chExt cx="878300" cy="710501"/>
            </a:xfrm>
          </p:grpSpPr>
          <p:pic>
            <p:nvPicPr>
              <p:cNvPr id="523" name="Google Shape;523;p49"/>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24" name="Google Shape;524;p49"/>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25" name="Google Shape;525;p49"/>
              <p:cNvSpPr/>
              <p:nvPr/>
            </p:nvSpPr>
            <p:spPr>
              <a:xfrm>
                <a:off x="4187694" y="2789327"/>
                <a:ext cx="60300" cy="60300"/>
              </a:xfrm>
              <a:prstGeom prst="rect">
                <a:avLst/>
              </a:prstGeom>
              <a:solidFill>
                <a:srgbClr val="00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26" name="Google Shape;526;p49"/>
          <p:cNvSpPr txBox="1">
            <a:spLocks noGrp="1"/>
          </p:cNvSpPr>
          <p:nvPr>
            <p:ph type="body" idx="1"/>
          </p:nvPr>
        </p:nvSpPr>
        <p:spPr>
          <a:xfrm>
            <a:off x="147617" y="3846667"/>
            <a:ext cx="11892000" cy="7760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Independent model per voxel / sensor-timepoint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Encoding: fMRI specifics</a:t>
            </a:r>
            <a:endParaRPr sz="2800" b="1">
              <a:latin typeface="Helvetica Neue" panose="020B0604020202020204"/>
            </a:endParaRPr>
          </a:p>
        </p:txBody>
      </p:sp>
      <p:sp>
        <p:nvSpPr>
          <p:cNvPr id="532" name="Google Shape;532;p50"/>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24</a:t>
            </a:fld>
            <a:endParaRPr/>
          </a:p>
        </p:txBody>
      </p:sp>
      <p:sp>
        <p:nvSpPr>
          <p:cNvPr id="533" name="Google Shape;533;p50"/>
          <p:cNvSpPr txBox="1">
            <a:spLocks noGrp="1"/>
          </p:cNvSpPr>
          <p:nvPr>
            <p:ph type="body" idx="4294967295"/>
          </p:nvPr>
        </p:nvSpPr>
        <p:spPr>
          <a:xfrm>
            <a:off x="567235" y="6063467"/>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grpSp>
        <p:nvGrpSpPr>
          <p:cNvPr id="534" name="Google Shape;534;p50"/>
          <p:cNvGrpSpPr/>
          <p:nvPr/>
        </p:nvGrpSpPr>
        <p:grpSpPr>
          <a:xfrm>
            <a:off x="753967" y="1353434"/>
            <a:ext cx="10399317" cy="3851735"/>
            <a:chOff x="644425" y="989500"/>
            <a:chExt cx="7799488" cy="2888801"/>
          </a:xfrm>
        </p:grpSpPr>
        <p:pic>
          <p:nvPicPr>
            <p:cNvPr id="535" name="Google Shape;535;p50"/>
            <p:cNvPicPr preferRelativeResize="0"/>
            <p:nvPr/>
          </p:nvPicPr>
          <p:blipFill>
            <a:blip r:embed="rId4">
              <a:alphaModFix/>
            </a:blip>
            <a:stretch>
              <a:fillRect/>
            </a:stretch>
          </p:blipFill>
          <p:spPr>
            <a:xfrm>
              <a:off x="700088" y="989500"/>
              <a:ext cx="7743826" cy="2888801"/>
            </a:xfrm>
            <a:prstGeom prst="rect">
              <a:avLst/>
            </a:prstGeom>
            <a:noFill/>
            <a:ln>
              <a:noFill/>
            </a:ln>
          </p:spPr>
        </p:pic>
        <p:sp>
          <p:nvSpPr>
            <p:cNvPr id="536" name="Google Shape;536;p50"/>
            <p:cNvSpPr/>
            <p:nvPr/>
          </p:nvSpPr>
          <p:spPr>
            <a:xfrm>
              <a:off x="644425" y="1923125"/>
              <a:ext cx="486000" cy="235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7" name="Google Shape;537;p50"/>
            <p:cNvSpPr/>
            <p:nvPr/>
          </p:nvSpPr>
          <p:spPr>
            <a:xfrm>
              <a:off x="675125" y="2613525"/>
              <a:ext cx="214800" cy="168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8" name="Google Shape;538;p50"/>
            <p:cNvSpPr/>
            <p:nvPr/>
          </p:nvSpPr>
          <p:spPr>
            <a:xfrm>
              <a:off x="745700" y="2613525"/>
              <a:ext cx="214800" cy="127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39" name="Google Shape;539;p50"/>
          <p:cNvGrpSpPr/>
          <p:nvPr/>
        </p:nvGrpSpPr>
        <p:grpSpPr>
          <a:xfrm>
            <a:off x="3096834" y="2551200"/>
            <a:ext cx="2999233" cy="2708000"/>
            <a:chOff x="2322625" y="1913400"/>
            <a:chExt cx="2249425" cy="2031000"/>
          </a:xfrm>
        </p:grpSpPr>
        <p:sp>
          <p:nvSpPr>
            <p:cNvPr id="540" name="Google Shape;540;p50"/>
            <p:cNvSpPr/>
            <p:nvPr/>
          </p:nvSpPr>
          <p:spPr>
            <a:xfrm>
              <a:off x="2322625" y="1913400"/>
              <a:ext cx="2039400" cy="13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50"/>
            <p:cNvSpPr/>
            <p:nvPr/>
          </p:nvSpPr>
          <p:spPr>
            <a:xfrm>
              <a:off x="3072650" y="3230100"/>
              <a:ext cx="1499400" cy="71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42" name="Google Shape;542;p50"/>
          <p:cNvSpPr/>
          <p:nvPr/>
        </p:nvSpPr>
        <p:spPr>
          <a:xfrm>
            <a:off x="5852433" y="2754400"/>
            <a:ext cx="2523600" cy="207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1"/>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panose="020B0604020202020204"/>
              </a:rPr>
              <a:t>Encoding: evaluation setup</a:t>
            </a:r>
            <a:endParaRPr sz="2800" b="1">
              <a:latin typeface="Helvetica Neue" panose="020B0604020202020204"/>
            </a:endParaRPr>
          </a:p>
        </p:txBody>
      </p:sp>
      <p:sp>
        <p:nvSpPr>
          <p:cNvPr id="548" name="Google Shape;548;p51"/>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25</a:t>
            </a:fld>
            <a:endParaRPr/>
          </a:p>
        </p:txBody>
      </p:sp>
      <p:grpSp>
        <p:nvGrpSpPr>
          <p:cNvPr id="549" name="Google Shape;549;p51"/>
          <p:cNvGrpSpPr/>
          <p:nvPr/>
        </p:nvGrpSpPr>
        <p:grpSpPr>
          <a:xfrm>
            <a:off x="7005233" y="4912668"/>
            <a:ext cx="4894400" cy="1544481"/>
            <a:chOff x="4685875" y="1769175"/>
            <a:chExt cx="3670800" cy="1158361"/>
          </a:xfrm>
        </p:grpSpPr>
        <p:grpSp>
          <p:nvGrpSpPr>
            <p:cNvPr id="550" name="Google Shape;550;p51"/>
            <p:cNvGrpSpPr/>
            <p:nvPr/>
          </p:nvGrpSpPr>
          <p:grpSpPr>
            <a:xfrm>
              <a:off x="4685875" y="1769186"/>
              <a:ext cx="3670800" cy="1158350"/>
              <a:chOff x="5473200" y="3114436"/>
              <a:chExt cx="3670800" cy="1158350"/>
            </a:xfrm>
          </p:grpSpPr>
          <p:grpSp>
            <p:nvGrpSpPr>
              <p:cNvPr id="551" name="Google Shape;551;p51"/>
              <p:cNvGrpSpPr/>
              <p:nvPr/>
            </p:nvGrpSpPr>
            <p:grpSpPr>
              <a:xfrm>
                <a:off x="5526960" y="3114436"/>
                <a:ext cx="2203291" cy="758922"/>
                <a:chOff x="4320801" y="2487713"/>
                <a:chExt cx="1897753" cy="653680"/>
              </a:xfrm>
            </p:grpSpPr>
            <p:pic>
              <p:nvPicPr>
                <p:cNvPr id="552" name="Google Shape;552;p5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553" name="Google Shape;553;p51"/>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554" name="Google Shape;554;p51"/>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555" name="Google Shape;555;p51"/>
              <p:cNvSpPr/>
              <p:nvPr/>
            </p:nvSpPr>
            <p:spPr>
              <a:xfrm>
                <a:off x="7404700" y="3383000"/>
                <a:ext cx="45000" cy="52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56" name="Google Shape;556;p51"/>
              <p:cNvSpPr txBox="1"/>
              <p:nvPr/>
            </p:nvSpPr>
            <p:spPr>
              <a:xfrm>
                <a:off x="5473200" y="3749500"/>
                <a:ext cx="3670800" cy="523286"/>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557" name="Google Shape;557;p51"/>
              <p:cNvPicPr preferRelativeResize="0"/>
              <p:nvPr/>
            </p:nvPicPr>
            <p:blipFill rotWithShape="1">
              <a:blip r:embed="rId3">
                <a:alphaModFix/>
              </a:blip>
              <a:srcRect l="47532" t="74446" r="50518" b="13282"/>
              <a:stretch/>
            </p:blipFill>
            <p:spPr>
              <a:xfrm>
                <a:off x="6542248" y="3828736"/>
                <a:ext cx="120150" cy="262800"/>
              </a:xfrm>
              <a:prstGeom prst="rect">
                <a:avLst/>
              </a:prstGeom>
              <a:noFill/>
              <a:ln>
                <a:noFill/>
              </a:ln>
            </p:spPr>
          </p:pic>
        </p:grpSp>
        <p:sp>
          <p:nvSpPr>
            <p:cNvPr id="558" name="Google Shape;558;p51"/>
            <p:cNvSpPr/>
            <p:nvPr/>
          </p:nvSpPr>
          <p:spPr>
            <a:xfrm>
              <a:off x="6090025" y="1769175"/>
              <a:ext cx="894900" cy="1170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59" name="Google Shape;559;p51"/>
          <p:cNvGrpSpPr/>
          <p:nvPr/>
        </p:nvGrpSpPr>
        <p:grpSpPr>
          <a:xfrm>
            <a:off x="6967867" y="3864801"/>
            <a:ext cx="3124367" cy="1077361"/>
            <a:chOff x="4657850" y="983275"/>
            <a:chExt cx="2343275" cy="808021"/>
          </a:xfrm>
        </p:grpSpPr>
        <p:grpSp>
          <p:nvGrpSpPr>
            <p:cNvPr id="560" name="Google Shape;560;p51"/>
            <p:cNvGrpSpPr/>
            <p:nvPr/>
          </p:nvGrpSpPr>
          <p:grpSpPr>
            <a:xfrm>
              <a:off x="4657850" y="983275"/>
              <a:ext cx="2290341" cy="808021"/>
              <a:chOff x="5445175" y="2328525"/>
              <a:chExt cx="2290341" cy="808021"/>
            </a:xfrm>
          </p:grpSpPr>
          <p:sp>
            <p:nvSpPr>
              <p:cNvPr id="561" name="Google Shape;561;p51"/>
              <p:cNvSpPr txBox="1"/>
              <p:nvPr/>
            </p:nvSpPr>
            <p:spPr>
              <a:xfrm>
                <a:off x="5445175" y="2328525"/>
                <a:ext cx="14493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562" name="Google Shape;562;p51"/>
              <p:cNvGrpSpPr/>
              <p:nvPr/>
            </p:nvGrpSpPr>
            <p:grpSpPr>
              <a:xfrm>
                <a:off x="5532225" y="2377624"/>
                <a:ext cx="2203291" cy="758922"/>
                <a:chOff x="4320801" y="2487713"/>
                <a:chExt cx="1897753" cy="653680"/>
              </a:xfrm>
            </p:grpSpPr>
            <p:pic>
              <p:nvPicPr>
                <p:cNvPr id="563" name="Google Shape;563;p5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564" name="Google Shape;564;p51"/>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565" name="Google Shape;565;p51"/>
              <p:cNvPicPr preferRelativeResize="0"/>
              <p:nvPr/>
            </p:nvPicPr>
            <p:blipFill rotWithShape="1">
              <a:blip r:embed="rId3">
                <a:alphaModFix/>
              </a:blip>
              <a:srcRect l="47532" t="74446" r="50518" b="13282"/>
              <a:stretch/>
            </p:blipFill>
            <p:spPr>
              <a:xfrm>
                <a:off x="6604014" y="2403429"/>
                <a:ext cx="120150" cy="262800"/>
              </a:xfrm>
              <a:prstGeom prst="rect">
                <a:avLst/>
              </a:prstGeom>
              <a:noFill/>
              <a:ln>
                <a:noFill/>
              </a:ln>
            </p:spPr>
          </p:pic>
        </p:grpSp>
        <p:sp>
          <p:nvSpPr>
            <p:cNvPr id="566" name="Google Shape;566;p51"/>
            <p:cNvSpPr/>
            <p:nvPr/>
          </p:nvSpPr>
          <p:spPr>
            <a:xfrm>
              <a:off x="6073825" y="983275"/>
              <a:ext cx="9273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67" name="Google Shape;567;p5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a:buChar char="●"/>
            </a:pPr>
            <a:r>
              <a:rPr lang="en"/>
              <a:t>Predict data heldout from training by applying learned function to corresponding stimulus representations</a:t>
            </a:r>
            <a:endParaRPr/>
          </a:p>
          <a:p>
            <a:pPr indent="0">
              <a:spcBef>
                <a:spcPts val="1333"/>
              </a:spcBef>
              <a:buNone/>
            </a:pPr>
            <a:endParaRPr/>
          </a:p>
          <a:p>
            <a:pPr>
              <a:spcBef>
                <a:spcPts val="1333"/>
              </a:spcBef>
              <a:buChar char="●"/>
            </a:pPr>
            <a:r>
              <a:rPr lang="en"/>
              <a:t>Compare predictions of brain data to true brain data:</a:t>
            </a:r>
            <a:endParaRPr/>
          </a:p>
          <a:p>
            <a:pPr lvl="1">
              <a:spcBef>
                <a:spcPts val="0"/>
              </a:spcBef>
              <a:buChar char="○"/>
            </a:pPr>
            <a:r>
              <a:rPr lang="en"/>
              <a:t>Evaluation metrics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panose="020B0604020202020204"/>
              </a:rPr>
              <a:t>Encoding: evaluation metrics</a:t>
            </a:r>
            <a:endParaRPr sz="2800" b="1">
              <a:latin typeface="Helvetica Neue" panose="020B0604020202020204"/>
            </a:endParaRPr>
          </a:p>
        </p:txBody>
      </p:sp>
      <p:sp>
        <p:nvSpPr>
          <p:cNvPr id="573" name="Google Shape;573;p52"/>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26</a:t>
            </a:fld>
            <a:endParaRPr/>
          </a:p>
        </p:txBody>
      </p:sp>
      <p:sp>
        <p:nvSpPr>
          <p:cNvPr id="574" name="Google Shape;574;p52"/>
          <p:cNvSpPr txBox="1">
            <a:spLocks noGrp="1"/>
          </p:cNvSpPr>
          <p:nvPr>
            <p:ph type="body" idx="4294967295"/>
          </p:nvPr>
        </p:nvSpPr>
        <p:spPr>
          <a:xfrm>
            <a:off x="1362433" y="5493700"/>
            <a:ext cx="4254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pic>
        <p:nvPicPr>
          <p:cNvPr id="575" name="Google Shape;575;p52"/>
          <p:cNvPicPr preferRelativeResize="0"/>
          <p:nvPr/>
        </p:nvPicPr>
        <p:blipFill rotWithShape="1">
          <a:blip r:embed="rId4">
            <a:alphaModFix/>
          </a:blip>
          <a:srcRect l="31412"/>
          <a:stretch/>
        </p:blipFill>
        <p:spPr>
          <a:xfrm>
            <a:off x="1647700" y="2229234"/>
            <a:ext cx="3307467" cy="2759101"/>
          </a:xfrm>
          <a:prstGeom prst="rect">
            <a:avLst/>
          </a:prstGeom>
          <a:noFill/>
          <a:ln>
            <a:noFill/>
          </a:ln>
        </p:spPr>
      </p:pic>
      <p:sp>
        <p:nvSpPr>
          <p:cNvPr id="576" name="Google Shape;576;p52"/>
          <p:cNvSpPr txBox="1"/>
          <p:nvPr/>
        </p:nvSpPr>
        <p:spPr>
          <a:xfrm>
            <a:off x="1901049" y="1547518"/>
            <a:ext cx="2800767"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Pearson correlation</a:t>
            </a:r>
            <a:endParaRPr sz="2400">
              <a:latin typeface="Calibri"/>
              <a:ea typeface="Calibri"/>
              <a:cs typeface="Calibri"/>
              <a:sym typeface="Calibri"/>
            </a:endParaRPr>
          </a:p>
        </p:txBody>
      </p:sp>
      <p:sp>
        <p:nvSpPr>
          <p:cNvPr id="577" name="Google Shape;577;p52"/>
          <p:cNvSpPr txBox="1"/>
          <p:nvPr/>
        </p:nvSpPr>
        <p:spPr>
          <a:xfrm>
            <a:off x="7994433" y="1470767"/>
            <a:ext cx="2522800"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2v2 accuracy</a:t>
            </a:r>
            <a:endParaRPr sz="2400">
              <a:latin typeface="Calibri"/>
              <a:ea typeface="Calibri"/>
              <a:cs typeface="Calibri"/>
              <a:sym typeface="Calibri"/>
            </a:endParaRPr>
          </a:p>
        </p:txBody>
      </p:sp>
      <p:pic>
        <p:nvPicPr>
          <p:cNvPr id="578" name="Google Shape;578;p52"/>
          <p:cNvPicPr preferRelativeResize="0"/>
          <p:nvPr/>
        </p:nvPicPr>
        <p:blipFill>
          <a:blip r:embed="rId5">
            <a:alphaModFix/>
          </a:blip>
          <a:stretch>
            <a:fillRect/>
          </a:stretch>
        </p:blipFill>
        <p:spPr>
          <a:xfrm>
            <a:off x="6145267" y="2111385"/>
            <a:ext cx="4786499" cy="3059001"/>
          </a:xfrm>
          <a:prstGeom prst="rect">
            <a:avLst/>
          </a:prstGeom>
          <a:noFill/>
          <a:ln>
            <a:noFill/>
          </a:ln>
        </p:spPr>
      </p:pic>
      <p:sp>
        <p:nvSpPr>
          <p:cNvPr id="579" name="Google Shape;579;p52"/>
          <p:cNvSpPr txBox="1">
            <a:spLocks noGrp="1"/>
          </p:cNvSpPr>
          <p:nvPr>
            <p:ph type="body" idx="4294967295"/>
          </p:nvPr>
        </p:nvSpPr>
        <p:spPr>
          <a:xfrm>
            <a:off x="6851933" y="5493700"/>
            <a:ext cx="38760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Otilia Stretcu, Barnabás Póczos, Leila Wehbe, and Tom M. Mitchell. "Modeling task effects on meaning representation in the brain via zero-shot meg prediction." Advances in Neural Information Processing Systems 33 (2020): 5284-5295.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solidFill>
                  <a:srgbClr val="FF0000"/>
                </a:solidFill>
              </a:rPr>
              <a:t>Pretrained language models and brain alignment</a:t>
            </a:r>
          </a:p>
          <a:p>
            <a:pPr lvl="2"/>
            <a:r>
              <a:rPr lang="en-IN"/>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Tree>
    <p:extLst>
      <p:ext uri="{BB962C8B-B14F-4D97-AF65-F5344CB8AC3E}">
        <p14:creationId xmlns:p14="http://schemas.microsoft.com/office/powerpoint/2010/main" val="374852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Do pretrained language models align with human brain?</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28</a:t>
            </a:fld>
            <a:endParaRPr/>
          </a:p>
        </p:txBody>
      </p:sp>
      <p:grpSp>
        <p:nvGrpSpPr>
          <p:cNvPr id="3" name="Google Shape;111;g10bb5e1c841_1_46">
            <a:extLst>
              <a:ext uri="{FF2B5EF4-FFF2-40B4-BE49-F238E27FC236}">
                <a16:creationId xmlns:a16="http://schemas.microsoft.com/office/drawing/2014/main" id="{923D3D84-820B-EFBF-81E4-3B850AD4C06D}"/>
              </a:ext>
            </a:extLst>
          </p:cNvPr>
          <p:cNvGrpSpPr/>
          <p:nvPr/>
        </p:nvGrpSpPr>
        <p:grpSpPr>
          <a:xfrm>
            <a:off x="2054010" y="1928850"/>
            <a:ext cx="7289700" cy="3000300"/>
            <a:chOff x="2451150" y="447250"/>
            <a:chExt cx="7289700" cy="3000300"/>
          </a:xfrm>
        </p:grpSpPr>
        <p:sp>
          <p:nvSpPr>
            <p:cNvPr id="8" name="Google Shape;112;g10bb5e1c841_1_46">
              <a:extLst>
                <a:ext uri="{FF2B5EF4-FFF2-40B4-BE49-F238E27FC236}">
                  <a16:creationId xmlns:a16="http://schemas.microsoft.com/office/drawing/2014/main" id="{590B2BDE-60A5-525E-F5CB-3224E406358B}"/>
                </a:ext>
              </a:extLst>
            </p:cNvPr>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g10bb5e1c841_1_46">
              <a:extLst>
                <a:ext uri="{FF2B5EF4-FFF2-40B4-BE49-F238E27FC236}">
                  <a16:creationId xmlns:a16="http://schemas.microsoft.com/office/drawing/2014/main" id="{B310753B-7ED4-9937-E303-AC2A46B34083}"/>
                </a:ext>
              </a:extLst>
            </p:cNvPr>
            <p:cNvSpPr/>
            <p:nvPr/>
          </p:nvSpPr>
          <p:spPr>
            <a:xfrm>
              <a:off x="2777280" y="2603976"/>
              <a:ext cx="6870636" cy="60512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chemeClr val="dk1"/>
                  </a:solidFill>
                  <a:latin typeface="Helvetica Neue"/>
                  <a:ea typeface="Helvetica Neue"/>
                  <a:cs typeface="Helvetica Neue"/>
                  <a:sym typeface="Helvetica Neue"/>
                </a:rPr>
                <a:t>What are the reasons behind better similarity between language models and brains?</a:t>
              </a:r>
              <a:endParaRPr sz="2400" b="1" i="0" u="none" strike="noStrike" cap="none">
                <a:solidFill>
                  <a:schemeClr val="dk1"/>
                </a:solidFill>
                <a:latin typeface="Helvetica Neue"/>
                <a:ea typeface="Helvetica Neue"/>
                <a:cs typeface="Helvetica Neue"/>
                <a:sym typeface="Helvetica Neue"/>
              </a:endParaRPr>
            </a:p>
          </p:txBody>
        </p:sp>
        <p:cxnSp>
          <p:nvCxnSpPr>
            <p:cNvPr id="29" name="Google Shape;114;g10bb5e1c841_1_46">
              <a:extLst>
                <a:ext uri="{FF2B5EF4-FFF2-40B4-BE49-F238E27FC236}">
                  <a16:creationId xmlns:a16="http://schemas.microsoft.com/office/drawing/2014/main" id="{C540D3DA-8D22-C09B-0116-76D339B595BD}"/>
                </a:ext>
              </a:extLst>
            </p:cNvPr>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33" name="Google Shape;115;g10bb5e1c841_1_46">
              <a:extLst>
                <a:ext uri="{FF2B5EF4-FFF2-40B4-BE49-F238E27FC236}">
                  <a16:creationId xmlns:a16="http://schemas.microsoft.com/office/drawing/2014/main" id="{3C427BB1-CE49-64FB-06D0-3022CCB6BF3C}"/>
                </a:ext>
              </a:extLst>
            </p:cNvPr>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35" name="Google Shape;116;g10bb5e1c841_1_46">
              <a:extLst>
                <a:ext uri="{FF2B5EF4-FFF2-40B4-BE49-F238E27FC236}">
                  <a16:creationId xmlns:a16="http://schemas.microsoft.com/office/drawing/2014/main" id="{8C14C8E5-4EDB-4CD7-4991-A813A5BFF0E1}"/>
                </a:ext>
              </a:extLst>
            </p:cNvPr>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36" name="Google Shape;117;g10bb5e1c841_1_46">
              <a:extLst>
                <a:ext uri="{FF2B5EF4-FFF2-40B4-BE49-F238E27FC236}">
                  <a16:creationId xmlns:a16="http://schemas.microsoft.com/office/drawing/2014/main" id="{1CFB7215-618D-806F-BC83-5205D25EFCE3}"/>
                </a:ext>
              </a:extLst>
            </p:cNvPr>
            <p:cNvPicPr preferRelativeResize="0"/>
            <p:nvPr/>
          </p:nvPicPr>
          <p:blipFill>
            <a:blip r:embed="rId3">
              <a:alphaModFix/>
            </a:blip>
            <a:stretch>
              <a:fillRect/>
            </a:stretch>
          </p:blipFill>
          <p:spPr>
            <a:xfrm>
              <a:off x="3095400" y="1074211"/>
              <a:ext cx="1392200" cy="1392200"/>
            </a:xfrm>
            <a:prstGeom prst="rect">
              <a:avLst/>
            </a:prstGeom>
            <a:noFill/>
            <a:ln>
              <a:noFill/>
            </a:ln>
          </p:spPr>
        </p:pic>
        <p:pic>
          <p:nvPicPr>
            <p:cNvPr id="38" name="Google Shape;118;g10bb5e1c841_1_46">
              <a:extLst>
                <a:ext uri="{FF2B5EF4-FFF2-40B4-BE49-F238E27FC236}">
                  <a16:creationId xmlns:a16="http://schemas.microsoft.com/office/drawing/2014/main" id="{9E195B58-41AA-A937-6042-A8013E30CF3C}"/>
                </a:ext>
              </a:extLst>
            </p:cNvPr>
            <p:cNvPicPr preferRelativeResize="0"/>
            <p:nvPr/>
          </p:nvPicPr>
          <p:blipFill>
            <a:blip r:embed="rId4">
              <a:alphaModFix/>
            </a:blip>
            <a:stretch>
              <a:fillRect/>
            </a:stretch>
          </p:blipFill>
          <p:spPr>
            <a:xfrm>
              <a:off x="7475770" y="1175099"/>
              <a:ext cx="1555450" cy="1190425"/>
            </a:xfrm>
            <a:prstGeom prst="rect">
              <a:avLst/>
            </a:prstGeom>
            <a:noFill/>
            <a:ln>
              <a:noFill/>
            </a:ln>
          </p:spPr>
        </p:pic>
      </p:grpSp>
      <p:sp>
        <p:nvSpPr>
          <p:cNvPr id="40" name="Footer Placeholder 39">
            <a:extLst>
              <a:ext uri="{FF2B5EF4-FFF2-40B4-BE49-F238E27FC236}">
                <a16:creationId xmlns:a16="http://schemas.microsoft.com/office/drawing/2014/main" id="{008DE057-E9D1-9FE6-D844-3C0A0A3C03E3}"/>
              </a:ext>
            </a:extLst>
          </p:cNvPr>
          <p:cNvSpPr>
            <a:spLocks noGrp="1"/>
          </p:cNvSpPr>
          <p:nvPr>
            <p:ph type="ftr" idx="11"/>
          </p:nvPr>
        </p:nvSpPr>
        <p:spPr/>
        <p:txBody>
          <a:bodyPr/>
          <a:lstStyle/>
          <a:p>
            <a:r>
              <a:rPr lang="en-US"/>
              <a:t>ICETCI 2024: DL for Brain Encoding and Decoding</a:t>
            </a:r>
          </a:p>
        </p:txBody>
      </p:sp>
    </p:spTree>
    <p:extLst>
      <p:ext uri="{BB962C8B-B14F-4D97-AF65-F5344CB8AC3E}">
        <p14:creationId xmlns:p14="http://schemas.microsoft.com/office/powerpoint/2010/main" val="110167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Language: work utilizing DL progress</a:t>
            </a:r>
            <a:endParaRPr sz="2800" b="1">
              <a:latin typeface="Helvetica Neue" panose="020B0604020202020204"/>
            </a:endParaRPr>
          </a:p>
        </p:txBody>
      </p:sp>
      <p:sp>
        <p:nvSpPr>
          <p:cNvPr id="642" name="Google Shape;642;p59"/>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29</a:t>
            </a:fld>
            <a:endParaRPr/>
          </a:p>
        </p:txBody>
      </p:sp>
      <p:sp>
        <p:nvSpPr>
          <p:cNvPr id="643" name="Google Shape;643;p59"/>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a:t>
            </a:r>
            <a:r>
              <a:rPr lang="en" sz="2267" b="1">
                <a:solidFill>
                  <a:schemeClr val="dk1"/>
                </a:solidFill>
                <a:latin typeface="Calibri"/>
                <a:ea typeface="Calibri"/>
                <a:cs typeface="Calibri"/>
                <a:sym typeface="Calibri"/>
              </a:rPr>
              <a:t>pretrained</a:t>
            </a:r>
            <a:r>
              <a:rPr lang="en" sz="2267">
                <a:solidFill>
                  <a:schemeClr val="dk1"/>
                </a:solidFill>
                <a:latin typeface="Calibri"/>
                <a:ea typeface="Calibri"/>
                <a:cs typeface="Calibri"/>
                <a:sym typeface="Calibri"/>
              </a:rPr>
              <a:t>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sp>
        <p:nvSpPr>
          <p:cNvPr id="644" name="Google Shape;644;p59"/>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645" name="Google Shape;645;p59"/>
          <p:cNvPicPr preferRelativeResize="0"/>
          <p:nvPr/>
        </p:nvPicPr>
        <p:blipFill rotWithShape="1">
          <a:blip r:embed="rId4">
            <a:alphaModFix/>
          </a:blip>
          <a:srcRect t="4415"/>
          <a:stretch/>
        </p:blipFill>
        <p:spPr>
          <a:xfrm>
            <a:off x="8372101" y="1138733"/>
            <a:ext cx="3429199" cy="1721267"/>
          </a:xfrm>
          <a:prstGeom prst="rect">
            <a:avLst/>
          </a:prstGeom>
          <a:noFill/>
          <a:ln>
            <a:noFill/>
          </a:ln>
        </p:spPr>
      </p:pic>
      <p:pic>
        <p:nvPicPr>
          <p:cNvPr id="646" name="Google Shape;646;p59"/>
          <p:cNvPicPr preferRelativeResize="0"/>
          <p:nvPr/>
        </p:nvPicPr>
        <p:blipFill>
          <a:blip r:embed="rId5">
            <a:alphaModFix/>
          </a:blip>
          <a:stretch>
            <a:fillRect/>
          </a:stretch>
        </p:blipFill>
        <p:spPr>
          <a:xfrm>
            <a:off x="435268" y="3078518"/>
            <a:ext cx="4168833" cy="2648268"/>
          </a:xfrm>
          <a:prstGeom prst="rect">
            <a:avLst/>
          </a:prstGeom>
          <a:noFill/>
          <a:ln>
            <a:noFill/>
          </a:ln>
        </p:spPr>
      </p:pic>
      <p:pic>
        <p:nvPicPr>
          <p:cNvPr id="647" name="Google Shape;647;p59"/>
          <p:cNvPicPr preferRelativeResize="0"/>
          <p:nvPr/>
        </p:nvPicPr>
        <p:blipFill>
          <a:blip r:embed="rId6">
            <a:alphaModFix/>
          </a:blip>
          <a:stretch>
            <a:fillRect/>
          </a:stretch>
        </p:blipFill>
        <p:spPr>
          <a:xfrm>
            <a:off x="5007401" y="3202116"/>
            <a:ext cx="4095569" cy="2648267"/>
          </a:xfrm>
          <a:prstGeom prst="rect">
            <a:avLst/>
          </a:prstGeom>
          <a:noFill/>
          <a:ln>
            <a:noFill/>
          </a:ln>
        </p:spPr>
      </p:pic>
      <p:sp>
        <p:nvSpPr>
          <p:cNvPr id="648" name="Google Shape;648;p59"/>
          <p:cNvSpPr txBox="1"/>
          <p:nvPr/>
        </p:nvSpPr>
        <p:spPr>
          <a:xfrm>
            <a:off x="9506267" y="4495585"/>
            <a:ext cx="2066400" cy="1231066"/>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across several types of large NLP systems, best alignment with fMRI in middle layers</a:t>
            </a:r>
            <a:endParaRPr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solidFill>
                  <a:srgbClr val="FF0000"/>
                </a:solidFill>
              </a:rPr>
              <a:t>Encoding pipeline</a:t>
            </a:r>
          </a:p>
          <a:p>
            <a:pPr lvl="2"/>
            <a:r>
              <a:rPr lang="en-IN"/>
              <a:t>Pretrained language models and brain alignment</a:t>
            </a:r>
          </a:p>
          <a:p>
            <a:pPr lvl="2"/>
            <a:r>
              <a:rPr lang="en-IN"/>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Tree>
    <p:extLst>
      <p:ext uri="{BB962C8B-B14F-4D97-AF65-F5344CB8AC3E}">
        <p14:creationId xmlns:p14="http://schemas.microsoft.com/office/powerpoint/2010/main" val="31365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Language: work utilizing DL progress</a:t>
            </a:r>
            <a:endParaRPr sz="2800" b="1">
              <a:latin typeface="Helvetica Neue" panose="020B0604020202020204" charset="0"/>
            </a:endParaRPr>
          </a:p>
        </p:txBody>
      </p:sp>
      <p:sp>
        <p:nvSpPr>
          <p:cNvPr id="654" name="Google Shape;654;p6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30</a:t>
            </a:fld>
            <a:endParaRPr/>
          </a:p>
        </p:txBody>
      </p:sp>
      <p:sp>
        <p:nvSpPr>
          <p:cNvPr id="655" name="Google Shape;655;p60"/>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&amp; fMRI, reading</a:t>
            </a:r>
            <a:endParaRPr sz="2400">
              <a:solidFill>
                <a:schemeClr val="dk1"/>
              </a:solidFill>
            </a:endParaRPr>
          </a:p>
        </p:txBody>
      </p:sp>
      <p:sp>
        <p:nvSpPr>
          <p:cNvPr id="656" name="Google Shape;656;p60"/>
          <p:cNvSpPr txBox="1"/>
          <p:nvPr/>
        </p:nvSpPr>
        <p:spPr>
          <a:xfrm>
            <a:off x="8704800" y="768500"/>
            <a:ext cx="2801600" cy="1723508"/>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best alignment with fMRI &amp; MEG in middle layers</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better performance at predicting next word -&gt; better prediction of fMRI &amp; MEg </a:t>
            </a:r>
            <a:endParaRPr sz="1600">
              <a:latin typeface="Calibri"/>
              <a:ea typeface="Calibri"/>
              <a:cs typeface="Calibri"/>
              <a:sym typeface="Calibri"/>
            </a:endParaRPr>
          </a:p>
        </p:txBody>
      </p:sp>
      <p:sp>
        <p:nvSpPr>
          <p:cNvPr id="657" name="Google Shape;657;p6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5"/>
              </a:rPr>
              <a:t>Caucheteux, Charlotte, and Jean-Rémi King. "Brains and algorithms partially converge in natural language processing." Communications biology 5, no. 1 (2022): 1-10.</a:t>
            </a:r>
            <a:endParaRPr/>
          </a:p>
        </p:txBody>
      </p:sp>
      <p:pic>
        <p:nvPicPr>
          <p:cNvPr id="658" name="Google Shape;658;p60"/>
          <p:cNvPicPr preferRelativeResize="0"/>
          <p:nvPr/>
        </p:nvPicPr>
        <p:blipFill>
          <a:blip r:embed="rId6">
            <a:alphaModFix/>
          </a:blip>
          <a:stretch>
            <a:fillRect/>
          </a:stretch>
        </p:blipFill>
        <p:spPr>
          <a:xfrm>
            <a:off x="501667" y="2669134"/>
            <a:ext cx="2708115" cy="3239132"/>
          </a:xfrm>
          <a:prstGeom prst="rect">
            <a:avLst/>
          </a:prstGeom>
          <a:noFill/>
          <a:ln>
            <a:noFill/>
          </a:ln>
        </p:spPr>
      </p:pic>
      <p:pic>
        <p:nvPicPr>
          <p:cNvPr id="659" name="Google Shape;659;p60"/>
          <p:cNvPicPr preferRelativeResize="0"/>
          <p:nvPr/>
        </p:nvPicPr>
        <p:blipFill>
          <a:blip r:embed="rId7">
            <a:alphaModFix/>
          </a:blip>
          <a:stretch>
            <a:fillRect/>
          </a:stretch>
        </p:blipFill>
        <p:spPr>
          <a:xfrm>
            <a:off x="7916033" y="2719016"/>
            <a:ext cx="3161777" cy="3062981"/>
          </a:xfrm>
          <a:prstGeom prst="rect">
            <a:avLst/>
          </a:prstGeom>
          <a:noFill/>
          <a:ln>
            <a:noFill/>
          </a:ln>
        </p:spPr>
      </p:pic>
      <p:grpSp>
        <p:nvGrpSpPr>
          <p:cNvPr id="660" name="Google Shape;660;p60"/>
          <p:cNvGrpSpPr/>
          <p:nvPr/>
        </p:nvGrpSpPr>
        <p:grpSpPr>
          <a:xfrm>
            <a:off x="3238088" y="2642000"/>
            <a:ext cx="4449821" cy="3153600"/>
            <a:chOff x="2428566" y="1981500"/>
            <a:chExt cx="3337366" cy="2365200"/>
          </a:xfrm>
        </p:grpSpPr>
        <p:pic>
          <p:nvPicPr>
            <p:cNvPr id="661" name="Google Shape;661;p60"/>
            <p:cNvPicPr preferRelativeResize="0"/>
            <p:nvPr/>
          </p:nvPicPr>
          <p:blipFill rotWithShape="1">
            <a:blip r:embed="rId8">
              <a:alphaModFix/>
            </a:blip>
            <a:srcRect l="12807" r="62169"/>
            <a:stretch/>
          </p:blipFill>
          <p:spPr>
            <a:xfrm>
              <a:off x="2428566" y="2029050"/>
              <a:ext cx="1340549" cy="2317650"/>
            </a:xfrm>
            <a:prstGeom prst="rect">
              <a:avLst/>
            </a:prstGeom>
            <a:noFill/>
            <a:ln>
              <a:noFill/>
            </a:ln>
          </p:spPr>
        </p:pic>
        <p:pic>
          <p:nvPicPr>
            <p:cNvPr id="662" name="Google Shape;662;p60"/>
            <p:cNvPicPr preferRelativeResize="0"/>
            <p:nvPr/>
          </p:nvPicPr>
          <p:blipFill rotWithShape="1">
            <a:blip r:embed="rId8">
              <a:alphaModFix/>
            </a:blip>
            <a:srcRect l="65919"/>
            <a:stretch/>
          </p:blipFill>
          <p:spPr>
            <a:xfrm>
              <a:off x="3940232" y="1981500"/>
              <a:ext cx="1825700" cy="2317650"/>
            </a:xfrm>
            <a:prstGeom prst="rect">
              <a:avLst/>
            </a:prstGeom>
            <a:noFill/>
            <a:ln>
              <a:noFill/>
            </a:ln>
          </p:spPr>
        </p:pic>
      </p:grpSp>
      <p:sp>
        <p:nvSpPr>
          <p:cNvPr id="663" name="Google Shape;663;p60"/>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4" name="Google Shape;664;p60"/>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5" name="Google Shape;665;p60"/>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Google Shape;154;g2978e5e2abf_0_30">
            <a:extLst>
              <a:ext uri="{FF2B5EF4-FFF2-40B4-BE49-F238E27FC236}">
                <a16:creationId xmlns:a16="http://schemas.microsoft.com/office/drawing/2014/main" id="{DEDB63B4-2D2B-47F7-764E-82AE8F5C7832}"/>
              </a:ext>
            </a:extLst>
          </p:cNvPr>
          <p:cNvPicPr preferRelativeResize="0"/>
          <p:nvPr/>
        </p:nvPicPr>
        <p:blipFill>
          <a:blip r:embed="rId9">
            <a:alphaModFix/>
          </a:blip>
          <a:stretch>
            <a:fillRect/>
          </a:stretch>
        </p:blipFill>
        <p:spPr>
          <a:xfrm>
            <a:off x="77821" y="997044"/>
            <a:ext cx="12114178" cy="5334268"/>
          </a:xfrm>
          <a:prstGeom prst="rect">
            <a:avLst/>
          </a:prstGeom>
          <a:noFill/>
          <a:ln>
            <a:noFill/>
          </a:ln>
        </p:spPr>
      </p:pic>
      <p:pic>
        <p:nvPicPr>
          <p:cNvPr id="3" name="pq1L2cFypP9GN-7P">
            <a:hlinkClick r:id="" action="ppaction://media"/>
            <a:extLst>
              <a:ext uri="{FF2B5EF4-FFF2-40B4-BE49-F238E27FC236}">
                <a16:creationId xmlns:a16="http://schemas.microsoft.com/office/drawing/2014/main" id="{C3B09BD9-C316-8041-A8B4-EC7212C1CF2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383276" y="1952370"/>
            <a:ext cx="7007157" cy="3941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Language: work utilizing DL progress</a:t>
            </a:r>
            <a:endParaRPr sz="2800" b="1">
              <a:latin typeface="Helvetica Neue" panose="020B0604020202020204" charset="0"/>
            </a:endParaRPr>
          </a:p>
        </p:txBody>
      </p:sp>
      <p:sp>
        <p:nvSpPr>
          <p:cNvPr id="692" name="Google Shape;692;p64"/>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693" name="Google Shape;693;p6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t>
            </a:r>
            <a:r>
              <a:rPr lang="en" sz="2267">
                <a:latin typeface="Calibri"/>
                <a:ea typeface="Calibri"/>
                <a:cs typeface="Calibri"/>
                <a:sym typeface="Calibri"/>
              </a:rPr>
              <a:t>sentences, passages, short story</a:t>
            </a:r>
            <a:endParaRPr sz="2267">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GPT-2, T5 , and XLM)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ECoG, reading &amp; listening</a:t>
            </a:r>
            <a:endParaRPr sz="2400">
              <a:solidFill>
                <a:schemeClr val="dk1"/>
              </a:solidFill>
            </a:endParaRPr>
          </a:p>
        </p:txBody>
      </p:sp>
      <p:grpSp>
        <p:nvGrpSpPr>
          <p:cNvPr id="694" name="Google Shape;694;p64"/>
          <p:cNvGrpSpPr/>
          <p:nvPr/>
        </p:nvGrpSpPr>
        <p:grpSpPr>
          <a:xfrm>
            <a:off x="2354782" y="2745993"/>
            <a:ext cx="5488927" cy="3090201"/>
            <a:chOff x="353825" y="2103125"/>
            <a:chExt cx="4116695" cy="2317651"/>
          </a:xfrm>
        </p:grpSpPr>
        <p:pic>
          <p:nvPicPr>
            <p:cNvPr id="695" name="Google Shape;695;p64"/>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696" name="Google Shape;696;p64"/>
            <p:cNvSpPr/>
            <p:nvPr/>
          </p:nvSpPr>
          <p:spPr>
            <a:xfrm>
              <a:off x="353825" y="2141600"/>
              <a:ext cx="234300" cy="2571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700" name="Google Shape;700;p64"/>
          <p:cNvSpPr txBox="1"/>
          <p:nvPr/>
        </p:nvSpPr>
        <p:spPr>
          <a:xfrm>
            <a:off x="9121817" y="2119560"/>
            <a:ext cx="2834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some NLP systems can predict fMRI and ECoG up to 100% of estimated noise ceiling</a:t>
            </a:r>
            <a:endParaRPr sz="160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D222C25-C46D-1732-8E99-B363783A3550}"/>
              </a:ext>
            </a:extLst>
          </p:cNvPr>
          <p:cNvSpPr>
            <a:spLocks noGrp="1"/>
          </p:cNvSpPr>
          <p:nvPr>
            <p:ph type="sldNum" idx="12"/>
          </p:nvPr>
        </p:nvSpPr>
        <p:spPr/>
        <p:txBody>
          <a:bodyPr/>
          <a:lstStyle/>
          <a:p>
            <a:fld id="{00000000-1234-1234-1234-123412341234}" type="slidenum">
              <a:rPr lang="en" smtClean="0"/>
              <a:pPr/>
              <a:t>31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Audio: work utilizing DL progress</a:t>
            </a:r>
            <a:endParaRPr sz="2800" b="1">
              <a:latin typeface="Helvetica Neue" panose="020B0604020202020204" charset="0"/>
            </a:endParaRPr>
          </a:p>
        </p:txBody>
      </p:sp>
      <p:sp>
        <p:nvSpPr>
          <p:cNvPr id="776" name="Google Shape;776;p7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32</a:t>
            </a:fld>
            <a:endParaRPr/>
          </a:p>
        </p:txBody>
      </p:sp>
      <p:sp>
        <p:nvSpPr>
          <p:cNvPr id="777" name="Google Shape;777;p7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778" name="Google Shape;778;p70"/>
          <p:cNvSpPr txBox="1"/>
          <p:nvPr/>
        </p:nvSpPr>
        <p:spPr>
          <a:xfrm>
            <a:off x="203200" y="935167"/>
            <a:ext cx="82744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Moth Radio Hour</a:t>
            </a:r>
            <a:endParaRPr sz="2267">
              <a:solidFill>
                <a:srgbClr val="FF0000"/>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a:t>
            </a:r>
            <a:r>
              <a:rPr lang="en" sz="2267" b="1">
                <a:solidFill>
                  <a:schemeClr val="dk1"/>
                </a:solidFill>
                <a:latin typeface="Calibri"/>
                <a:ea typeface="Calibri"/>
                <a:cs typeface="Calibri"/>
                <a:sym typeface="Calibri"/>
              </a:rPr>
              <a:t>self-supervised speech models</a:t>
            </a:r>
            <a:endParaRPr sz="2267" b="1">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solidFill>
                  <a:srgbClr val="222222"/>
                </a:solidFill>
                <a:latin typeface="Calibri"/>
                <a:ea typeface="Calibri"/>
                <a:cs typeface="Calibri"/>
                <a:sym typeface="Calibri"/>
              </a:rPr>
              <a:t> listening</a:t>
            </a:r>
            <a:endParaRPr sz="2400">
              <a:solidFill>
                <a:srgbClr val="222222"/>
              </a:solidFill>
            </a:endParaRPr>
          </a:p>
        </p:txBody>
      </p:sp>
      <p:pic>
        <p:nvPicPr>
          <p:cNvPr id="779" name="Google Shape;779;p70"/>
          <p:cNvPicPr preferRelativeResize="0"/>
          <p:nvPr/>
        </p:nvPicPr>
        <p:blipFill>
          <a:blip r:embed="rId4">
            <a:alphaModFix/>
          </a:blip>
          <a:stretch>
            <a:fillRect/>
          </a:stretch>
        </p:blipFill>
        <p:spPr>
          <a:xfrm>
            <a:off x="6298433" y="2927552"/>
            <a:ext cx="4967608" cy="3090201"/>
          </a:xfrm>
          <a:prstGeom prst="rect">
            <a:avLst/>
          </a:prstGeom>
          <a:noFill/>
          <a:ln>
            <a:noFill/>
          </a:ln>
        </p:spPr>
      </p:pic>
      <p:pic>
        <p:nvPicPr>
          <p:cNvPr id="780" name="Google Shape;780;p70"/>
          <p:cNvPicPr preferRelativeResize="0"/>
          <p:nvPr/>
        </p:nvPicPr>
        <p:blipFill>
          <a:blip r:embed="rId5">
            <a:alphaModFix/>
          </a:blip>
          <a:stretch>
            <a:fillRect/>
          </a:stretch>
        </p:blipFill>
        <p:spPr>
          <a:xfrm rot="10800000">
            <a:off x="203147" y="5962534"/>
            <a:ext cx="53" cy="1"/>
          </a:xfrm>
          <a:prstGeom prst="rect">
            <a:avLst/>
          </a:prstGeom>
          <a:noFill/>
          <a:ln>
            <a:noFill/>
          </a:ln>
        </p:spPr>
      </p:pic>
      <p:sp>
        <p:nvSpPr>
          <p:cNvPr id="781" name="Google Shape;781;p70"/>
          <p:cNvSpPr txBox="1"/>
          <p:nvPr/>
        </p:nvSpPr>
        <p:spPr>
          <a:xfrm>
            <a:off x="8477600" y="1447368"/>
            <a:ext cx="3062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Middle layers of self-supervised speech models predict auditory cortex the best</a:t>
            </a:r>
            <a:endParaRPr sz="1600">
              <a:latin typeface="Calibri"/>
              <a:ea typeface="Calibri"/>
              <a:cs typeface="Calibri"/>
              <a:sym typeface="Calibri"/>
            </a:endParaRPr>
          </a:p>
        </p:txBody>
      </p:sp>
      <p:pic>
        <p:nvPicPr>
          <p:cNvPr id="782" name="Google Shape;782;p70"/>
          <p:cNvPicPr preferRelativeResize="0"/>
          <p:nvPr/>
        </p:nvPicPr>
        <p:blipFill>
          <a:blip r:embed="rId6">
            <a:alphaModFix/>
          </a:blip>
          <a:stretch>
            <a:fillRect/>
          </a:stretch>
        </p:blipFill>
        <p:spPr>
          <a:xfrm>
            <a:off x="1143501" y="2972667"/>
            <a:ext cx="4744324" cy="2999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Audio: work utilizing DL progress</a:t>
            </a:r>
            <a:endParaRPr sz="2800" b="1">
              <a:latin typeface="Helvetica Neue" panose="020B0604020202020204" charset="0"/>
            </a:endParaRPr>
          </a:p>
        </p:txBody>
      </p:sp>
      <p:sp>
        <p:nvSpPr>
          <p:cNvPr id="788" name="Google Shape;788;p71"/>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33</a:t>
            </a:fld>
            <a:endParaRPr/>
          </a:p>
        </p:txBody>
      </p:sp>
      <p:sp>
        <p:nvSpPr>
          <p:cNvPr id="789" name="Google Shape;789;p7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790" name="Google Shape;790;p71"/>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audio books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self-supervised speech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latin typeface="Calibri"/>
                <a:ea typeface="Calibri"/>
                <a:cs typeface="Calibri"/>
                <a:sym typeface="Calibri"/>
              </a:rPr>
              <a:t> listening in 3 languages (Eng, Fr, Mandarin)</a:t>
            </a:r>
            <a:endParaRPr sz="2400"/>
          </a:p>
        </p:txBody>
      </p:sp>
      <p:sp>
        <p:nvSpPr>
          <p:cNvPr id="791" name="Google Shape;791;p71"/>
          <p:cNvSpPr txBox="1"/>
          <p:nvPr/>
        </p:nvSpPr>
        <p:spPr>
          <a:xfrm>
            <a:off x="7454667" y="3066451"/>
            <a:ext cx="3062400" cy="1969730"/>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Self-supervised speech models reveal specialization for native sounds in the STS and MTG;</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IFG and AG show more general specialization for speech rather than native-language</a:t>
            </a:r>
            <a:endParaRPr sz="1600">
              <a:latin typeface="Calibri"/>
              <a:ea typeface="Calibri"/>
              <a:cs typeface="Calibri"/>
              <a:sym typeface="Calibri"/>
            </a:endParaRPr>
          </a:p>
        </p:txBody>
      </p:sp>
      <p:pic>
        <p:nvPicPr>
          <p:cNvPr id="792" name="Google Shape;792;p71"/>
          <p:cNvPicPr preferRelativeResize="0"/>
          <p:nvPr/>
        </p:nvPicPr>
        <p:blipFill>
          <a:blip r:embed="rId4">
            <a:alphaModFix/>
          </a:blip>
          <a:stretch>
            <a:fillRect/>
          </a:stretch>
        </p:blipFill>
        <p:spPr>
          <a:xfrm>
            <a:off x="793467" y="2764200"/>
            <a:ext cx="6255035" cy="3306467"/>
          </a:xfrm>
          <a:prstGeom prst="rect">
            <a:avLst/>
          </a:prstGeom>
          <a:noFill/>
          <a:ln>
            <a:noFill/>
          </a:ln>
        </p:spPr>
      </p:pic>
      <p:pic>
        <p:nvPicPr>
          <p:cNvPr id="2" name="Google Shape;154;g2978e5e2abf_0_30">
            <a:extLst>
              <a:ext uri="{FF2B5EF4-FFF2-40B4-BE49-F238E27FC236}">
                <a16:creationId xmlns:a16="http://schemas.microsoft.com/office/drawing/2014/main" id="{F82999C0-1BE3-D74C-DB4C-D93BA4536B0C}"/>
              </a:ext>
            </a:extLst>
          </p:cNvPr>
          <p:cNvPicPr preferRelativeResize="0"/>
          <p:nvPr/>
        </p:nvPicPr>
        <p:blipFill>
          <a:blip r:embed="rId5">
            <a:alphaModFix/>
          </a:blip>
          <a:stretch>
            <a:fillRect/>
          </a:stretch>
        </p:blipFill>
        <p:spPr>
          <a:xfrm>
            <a:off x="77821" y="997044"/>
            <a:ext cx="12114178" cy="53342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34</a:t>
            </a:fld>
            <a:endParaRPr/>
          </a:p>
        </p:txBody>
      </p:sp>
      <p:sp>
        <p:nvSpPr>
          <p:cNvPr id="430" name="Google Shape;430;p41"/>
          <p:cNvSpPr txBox="1">
            <a:spLocks noGrp="1"/>
          </p:cNvSpPr>
          <p:nvPr>
            <p:ph type="body" idx="4294967295"/>
          </p:nvPr>
        </p:nvSpPr>
        <p:spPr>
          <a:xfrm>
            <a:off x="298766" y="638287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7836853" y="3097698"/>
            <a:ext cx="4024209" cy="738623"/>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Text models predict fMRI recordings significantly better than speech models</a:t>
            </a:r>
          </a:p>
        </p:txBody>
      </p:sp>
      <p:sp>
        <p:nvSpPr>
          <p:cNvPr id="433" name="Google Shape;433;p41"/>
          <p:cNvSpPr txBox="1"/>
          <p:nvPr/>
        </p:nvSpPr>
        <p:spPr>
          <a:xfrm>
            <a:off x="92686" y="862706"/>
            <a:ext cx="7744167" cy="224057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Stimuli: Narrative Stories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Stimulus representation: pretrained NLP model and speech models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Brain recording &amp; modality: fMRI, Reading, Listening</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b="1">
                <a:solidFill>
                  <a:schemeClr val="dk1"/>
                </a:solidFill>
                <a:latin typeface="Calibri"/>
                <a:cs typeface="Calibri"/>
                <a:sym typeface="Calibri"/>
              </a:rPr>
              <a:t>Questions:</a:t>
            </a:r>
            <a:r>
              <a:rPr lang="en" sz="1600">
                <a:solidFill>
                  <a:schemeClr val="dk1"/>
                </a:solidFill>
                <a:latin typeface="Calibri"/>
                <a:cs typeface="Calibri"/>
                <a:sym typeface="Calibri"/>
              </a:rPr>
              <a:t> I</a:t>
            </a:r>
            <a:r>
              <a:rPr lang="en-US" sz="1600"/>
              <a:t>s the choice of stimulus modality (reading vs. listening) important for the study of brain alignment? </a:t>
            </a:r>
          </a:p>
          <a:p>
            <a:pPr marL="237061" indent="-262460">
              <a:lnSpc>
                <a:spcPct val="90000"/>
              </a:lnSpc>
              <a:buClr>
                <a:schemeClr val="dk1"/>
              </a:buClr>
              <a:buSzPts val="1700"/>
              <a:buChar char="•"/>
            </a:pPr>
            <a:r>
              <a:rPr lang="en-US" sz="1600"/>
              <a:t>Are all naturalistic fMRI datasets equally good for brain encoding?</a:t>
            </a:r>
          </a:p>
          <a:p>
            <a:pPr marL="237061" indent="-262460">
              <a:lnSpc>
                <a:spcPct val="90000"/>
              </a:lnSpc>
              <a:buClr>
                <a:schemeClr val="dk1"/>
              </a:buClr>
              <a:buSzPts val="1700"/>
              <a:buChar char="•"/>
            </a:pPr>
            <a:r>
              <a:rPr lang="en-US" sz="1600"/>
              <a:t>How does the type of model (text vs. speech and encoder vs. decoder) affect the resulting alignment?</a:t>
            </a:r>
          </a:p>
        </p:txBody>
      </p:sp>
      <p:pic>
        <p:nvPicPr>
          <p:cNvPr id="7" name="Picture 6" descr="A picture containing art&#10;&#10;Description automatically generated with medium confidence">
            <a:extLst>
              <a:ext uri="{FF2B5EF4-FFF2-40B4-BE49-F238E27FC236}">
                <a16:creationId xmlns:a16="http://schemas.microsoft.com/office/drawing/2014/main" id="{AFCF3D09-E3E2-C4F9-8A95-B6572744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967" y="55624"/>
            <a:ext cx="4096614" cy="2754251"/>
          </a:xfrm>
          <a:prstGeom prst="rect">
            <a:avLst/>
          </a:prstGeom>
        </p:spPr>
      </p:pic>
      <p:pic>
        <p:nvPicPr>
          <p:cNvPr id="9" name="Picture 8" descr="A picture containing line, text, plot, diagram&#10;&#10;Description automatically generated">
            <a:extLst>
              <a:ext uri="{FF2B5EF4-FFF2-40B4-BE49-F238E27FC236}">
                <a16:creationId xmlns:a16="http://schemas.microsoft.com/office/drawing/2014/main" id="{03519906-C987-5B1A-2545-20F1898E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17" y="4494310"/>
            <a:ext cx="11955163" cy="1873525"/>
          </a:xfrm>
          <a:prstGeom prst="rect">
            <a:avLst/>
          </a:prstGeom>
        </p:spPr>
      </p:pic>
      <p:pic>
        <p:nvPicPr>
          <p:cNvPr id="11" name="Picture 10" descr="A picture containing text, screenshot, font, number&#10;&#10;Description automatically generated">
            <a:extLst>
              <a:ext uri="{FF2B5EF4-FFF2-40B4-BE49-F238E27FC236}">
                <a16:creationId xmlns:a16="http://schemas.microsoft.com/office/drawing/2014/main" id="{1FC1EF70-AB43-F530-9335-2EEACE93A0BF}"/>
              </a:ext>
            </a:extLst>
          </p:cNvPr>
          <p:cNvPicPr>
            <a:picLocks noChangeAspect="1"/>
          </p:cNvPicPr>
          <p:nvPr/>
        </p:nvPicPr>
        <p:blipFill rotWithShape="1">
          <a:blip r:embed="rId6">
            <a:extLst>
              <a:ext uri="{28A0092B-C50C-407E-A947-70E740481C1C}">
                <a14:useLocalDpi xmlns:a14="http://schemas.microsoft.com/office/drawing/2010/main" val="0"/>
              </a:ext>
            </a:extLst>
          </a:blip>
          <a:srcRect b="55456"/>
          <a:stretch/>
        </p:blipFill>
        <p:spPr>
          <a:xfrm>
            <a:off x="118417" y="3324878"/>
            <a:ext cx="3706239" cy="100469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18FC626F-E584-65D5-9532-949B69A16EB6}"/>
              </a:ext>
            </a:extLst>
          </p:cNvPr>
          <p:cNvPicPr>
            <a:picLocks noChangeAspect="1"/>
          </p:cNvPicPr>
          <p:nvPr/>
        </p:nvPicPr>
        <p:blipFill rotWithShape="1">
          <a:blip r:embed="rId6">
            <a:extLst>
              <a:ext uri="{28A0092B-C50C-407E-A947-70E740481C1C}">
                <a14:useLocalDpi xmlns:a14="http://schemas.microsoft.com/office/drawing/2010/main" val="0"/>
              </a:ext>
            </a:extLst>
          </a:blip>
          <a:srcRect t="55456"/>
          <a:stretch/>
        </p:blipFill>
        <p:spPr>
          <a:xfrm>
            <a:off x="3990500" y="3324878"/>
            <a:ext cx="3706239" cy="1004692"/>
          </a:xfrm>
          <a:prstGeom prst="rect">
            <a:avLst/>
          </a:prstGeom>
        </p:spPr>
      </p:pic>
      <p:sp>
        <p:nvSpPr>
          <p:cNvPr id="2" name="Title 4">
            <a:extLst>
              <a:ext uri="{FF2B5EF4-FFF2-40B4-BE49-F238E27FC236}">
                <a16:creationId xmlns:a16="http://schemas.microsoft.com/office/drawing/2014/main" id="{30020976-8227-3209-33F7-DB614009A49D}"/>
              </a:ext>
            </a:extLst>
          </p:cNvPr>
          <p:cNvSpPr>
            <a:spLocks noGrp="1"/>
          </p:cNvSpPr>
          <p:nvPr>
            <p:ph type="title"/>
          </p:nvPr>
        </p:nvSpPr>
        <p:spPr>
          <a:xfrm>
            <a:off x="0" y="1"/>
            <a:ext cx="12192000" cy="952500"/>
          </a:xfrm>
        </p:spPr>
        <p:txBody>
          <a:bodyPr>
            <a:normAutofit/>
          </a:bodyPr>
          <a:lstStyle/>
          <a:p>
            <a:r>
              <a:rPr lang="en-US" sz="2800" b="1">
                <a:latin typeface="Helvetica Neue" panose="020B0604020202020204" charset="0"/>
              </a:rPr>
              <a:t>Aspects of NLP models and Brain datasets</a:t>
            </a:r>
            <a:endParaRPr lang="en-IN" sz="2800" b="1" dirty="0">
              <a:latin typeface="Helvetica Neue" panose="020B0604020202020204" charset="0"/>
            </a:endParaRPr>
          </a:p>
        </p:txBody>
      </p:sp>
    </p:spTree>
    <p:extLst>
      <p:ext uri="{BB962C8B-B14F-4D97-AF65-F5344CB8AC3E}">
        <p14:creationId xmlns:p14="http://schemas.microsoft.com/office/powerpoint/2010/main" val="3399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solidFill>
                  <a:srgbClr val="FF0000"/>
                </a:solidFill>
              </a:rPr>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35</a:t>
            </a:fld>
            <a:endParaRPr lang="en-US" dirty="0"/>
          </a:p>
        </p:txBody>
      </p:sp>
    </p:spTree>
    <p:extLst>
      <p:ext uri="{BB962C8B-B14F-4D97-AF65-F5344CB8AC3E}">
        <p14:creationId xmlns:p14="http://schemas.microsoft.com/office/powerpoint/2010/main" val="721598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09" name="Google Shape;109;p2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indent="0">
              <a:buNone/>
            </a:pPr>
            <a:endParaRPr/>
          </a:p>
          <a:p>
            <a:pPr marL="0" indent="0">
              <a:buNone/>
            </a:pPr>
            <a:endParaRPr sz="2400"/>
          </a:p>
          <a:p>
            <a:pPr marL="0" indent="0">
              <a:buNone/>
            </a:pPr>
            <a:endParaRPr sz="2400"/>
          </a:p>
          <a:p>
            <a:pPr marL="0" indent="0">
              <a:buNone/>
            </a:pPr>
            <a:endParaRPr sz="2400"/>
          </a:p>
          <a:p>
            <a:pPr marL="0" indent="0">
              <a:buNone/>
            </a:pPr>
            <a:endParaRPr/>
          </a:p>
        </p:txBody>
      </p:sp>
      <p:sp>
        <p:nvSpPr>
          <p:cNvPr id="110" name="Google Shape;110;p21"/>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36</a:t>
            </a:fld>
            <a:endParaRPr/>
          </a:p>
        </p:txBody>
      </p:sp>
      <p:grpSp>
        <p:nvGrpSpPr>
          <p:cNvPr id="111" name="Google Shape;111;p21"/>
          <p:cNvGrpSpPr/>
          <p:nvPr/>
        </p:nvGrpSpPr>
        <p:grpSpPr>
          <a:xfrm>
            <a:off x="2538919" y="1959685"/>
            <a:ext cx="6911349" cy="3020530"/>
            <a:chOff x="661075" y="1740175"/>
            <a:chExt cx="4907375" cy="2265398"/>
          </a:xfrm>
        </p:grpSpPr>
        <p:sp>
          <p:nvSpPr>
            <p:cNvPr id="112" name="Google Shape;112;p21"/>
            <p:cNvSpPr txBox="1"/>
            <p:nvPr/>
          </p:nvSpPr>
          <p:spPr>
            <a:xfrm>
              <a:off x="661075" y="1740175"/>
              <a:ext cx="48237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NLP systems: Designed to predict upcoming words</a:t>
              </a:r>
              <a:endParaRPr sz="2400">
                <a:latin typeface="Calibri"/>
                <a:ea typeface="Calibri"/>
                <a:cs typeface="Calibri"/>
                <a:sym typeface="Calibri"/>
              </a:endParaRPr>
            </a:p>
          </p:txBody>
        </p:sp>
        <p:sp>
          <p:nvSpPr>
            <p:cNvPr id="113" name="Google Shape;113;p21"/>
            <p:cNvSpPr txBox="1"/>
            <p:nvPr/>
          </p:nvSpPr>
          <p:spPr>
            <a:xfrm>
              <a:off x="934950" y="2217200"/>
              <a:ext cx="29547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b="1" i="1" u="sng">
                  <a:solidFill>
                    <a:srgbClr val="FF0000"/>
                  </a:solidFill>
                  <a:latin typeface="Calibri"/>
                  <a:ea typeface="Calibri"/>
                  <a:cs typeface="Calibri"/>
                  <a:sym typeface="Calibri"/>
                </a:rPr>
                <a:t>???</a:t>
              </a:r>
              <a:endParaRPr sz="2400" b="1" i="1" u="sng">
                <a:solidFill>
                  <a:srgbClr val="FF0000"/>
                </a:solidFill>
                <a:latin typeface="Calibri"/>
                <a:ea typeface="Calibri"/>
                <a:cs typeface="Calibri"/>
                <a:sym typeface="Calibri"/>
              </a:endParaRPr>
            </a:p>
          </p:txBody>
        </p:sp>
        <p:sp>
          <p:nvSpPr>
            <p:cNvPr id="114" name="Google Shape;114;p21"/>
            <p:cNvSpPr txBox="1"/>
            <p:nvPr/>
          </p:nvSpPr>
          <p:spPr>
            <a:xfrm>
              <a:off x="934950" y="2639750"/>
              <a:ext cx="37656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5" name="Google Shape;115;p21"/>
            <p:cNvSpPr txBox="1"/>
            <p:nvPr/>
          </p:nvSpPr>
          <p:spPr>
            <a:xfrm>
              <a:off x="934950" y="3044400"/>
              <a:ext cx="46335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6" name="Google Shape;116;p21"/>
            <p:cNvSpPr txBox="1"/>
            <p:nvPr/>
          </p:nvSpPr>
          <p:spPr>
            <a:xfrm>
              <a:off x="2246325" y="3543938"/>
              <a:ext cx="7431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22" name="Google Shape;122;p22"/>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marL="0" indent="0">
              <a:spcBef>
                <a:spcPts val="1333"/>
              </a:spcBef>
              <a:buNone/>
            </a:pPr>
            <a:endParaRPr sz="2400"/>
          </a:p>
          <a:p>
            <a:pPr marL="0" indent="0">
              <a:buNone/>
            </a:pPr>
            <a:endParaRPr sz="2400"/>
          </a:p>
          <a:p>
            <a:pPr marL="0" indent="0">
              <a:buNone/>
            </a:pPr>
            <a:endParaRPr sz="2400"/>
          </a:p>
          <a:p>
            <a:pPr marL="0" indent="0">
              <a:buNone/>
            </a:pPr>
            <a:endParaRPr/>
          </a:p>
        </p:txBody>
      </p:sp>
      <p:sp>
        <p:nvSpPr>
          <p:cNvPr id="123" name="Google Shape;123;p22"/>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29" name="Google Shape;129;p23"/>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p:txBody>
      </p:sp>
      <p:sp>
        <p:nvSpPr>
          <p:cNvPr id="130" name="Google Shape;130;p23"/>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38</a:t>
            </a:fld>
            <a:endParaRPr/>
          </a:p>
        </p:txBody>
      </p:sp>
      <p:grpSp>
        <p:nvGrpSpPr>
          <p:cNvPr id="131" name="Google Shape;131;p23"/>
          <p:cNvGrpSpPr/>
          <p:nvPr/>
        </p:nvGrpSpPr>
        <p:grpSpPr>
          <a:xfrm>
            <a:off x="1139501" y="3282001"/>
            <a:ext cx="9271519" cy="3162847"/>
            <a:chOff x="854625" y="2461500"/>
            <a:chExt cx="6953639" cy="2372135"/>
          </a:xfrm>
        </p:grpSpPr>
        <p:sp>
          <p:nvSpPr>
            <p:cNvPr id="132" name="Google Shape;132;p23"/>
            <p:cNvSpPr/>
            <p:nvPr/>
          </p:nvSpPr>
          <p:spPr>
            <a:xfrm>
              <a:off x="997599" y="2844356"/>
              <a:ext cx="264900" cy="1239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33" name="Google Shape;133;p23"/>
            <p:cNvGrpSpPr/>
            <p:nvPr/>
          </p:nvGrpSpPr>
          <p:grpSpPr>
            <a:xfrm>
              <a:off x="854625" y="2844350"/>
              <a:ext cx="2833898" cy="1686601"/>
              <a:chOff x="3450779" y="3052868"/>
              <a:chExt cx="2436713" cy="1450216"/>
            </a:xfrm>
          </p:grpSpPr>
          <p:pic>
            <p:nvPicPr>
              <p:cNvPr id="134" name="Google Shape;134;p23"/>
              <p:cNvPicPr preferRelativeResize="0"/>
              <p:nvPr/>
            </p:nvPicPr>
            <p:blipFill rotWithShape="1">
              <a:blip r:embed="rId3">
                <a:alphaModFix/>
              </a:blip>
              <a:srcRect l="475" t="9788" r="64847" b="26650"/>
              <a:stretch/>
            </p:blipFill>
            <p:spPr>
              <a:xfrm>
                <a:off x="3450779" y="3052868"/>
                <a:ext cx="2436713" cy="1450216"/>
              </a:xfrm>
              <a:prstGeom prst="rect">
                <a:avLst/>
              </a:prstGeom>
              <a:noFill/>
              <a:ln>
                <a:noFill/>
              </a:ln>
            </p:spPr>
          </p:pic>
          <p:pic>
            <p:nvPicPr>
              <p:cNvPr id="135" name="Google Shape;135;p23"/>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36" name="Google Shape;136;p23"/>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37" name="Google Shape;137;p23"/>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38" name="Google Shape;138;p23"/>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39" name="Google Shape;139;p23"/>
            <p:cNvPicPr preferRelativeResize="0"/>
            <p:nvPr/>
          </p:nvPicPr>
          <p:blipFill rotWithShape="1">
            <a:blip r:embed="rId3">
              <a:alphaModFix/>
            </a:blip>
            <a:srcRect l="50577" t="75033" r="41018" b="15499"/>
            <a:stretch/>
          </p:blipFill>
          <p:spPr>
            <a:xfrm>
              <a:off x="2959119" y="3431206"/>
              <a:ext cx="741127" cy="290000"/>
            </a:xfrm>
            <a:prstGeom prst="rect">
              <a:avLst/>
            </a:prstGeom>
            <a:noFill/>
            <a:ln>
              <a:noFill/>
            </a:ln>
          </p:spPr>
        </p:pic>
        <p:pic>
          <p:nvPicPr>
            <p:cNvPr id="140" name="Google Shape;140;p23"/>
            <p:cNvPicPr preferRelativeResize="0"/>
            <p:nvPr/>
          </p:nvPicPr>
          <p:blipFill rotWithShape="1">
            <a:blip r:embed="rId4">
              <a:alphaModFix/>
            </a:blip>
            <a:srcRect l="89188" t="42215" r="3064" b="33981"/>
            <a:stretch/>
          </p:blipFill>
          <p:spPr>
            <a:xfrm>
              <a:off x="7033678" y="3171754"/>
              <a:ext cx="774586" cy="744552"/>
            </a:xfrm>
            <a:prstGeom prst="rect">
              <a:avLst/>
            </a:prstGeom>
            <a:noFill/>
            <a:ln>
              <a:noFill/>
            </a:ln>
          </p:spPr>
        </p:pic>
        <p:grpSp>
          <p:nvGrpSpPr>
            <p:cNvPr id="141" name="Google Shape;141;p23"/>
            <p:cNvGrpSpPr/>
            <p:nvPr/>
          </p:nvGrpSpPr>
          <p:grpSpPr>
            <a:xfrm>
              <a:off x="3700246" y="2461500"/>
              <a:ext cx="2833904" cy="2372135"/>
              <a:chOff x="3700246" y="2156700"/>
              <a:chExt cx="2833904" cy="2372135"/>
            </a:xfrm>
          </p:grpSpPr>
          <p:grpSp>
            <p:nvGrpSpPr>
              <p:cNvPr id="142" name="Google Shape;142;p23"/>
              <p:cNvGrpSpPr/>
              <p:nvPr/>
            </p:nvGrpSpPr>
            <p:grpSpPr>
              <a:xfrm>
                <a:off x="4443950" y="2156700"/>
                <a:ext cx="2090200" cy="2372135"/>
                <a:chOff x="4454775" y="2201875"/>
                <a:chExt cx="2090200" cy="2372135"/>
              </a:xfrm>
            </p:grpSpPr>
            <p:sp>
              <p:nvSpPr>
                <p:cNvPr id="143" name="Google Shape;143;p23"/>
                <p:cNvSpPr/>
                <p:nvPr/>
              </p:nvSpPr>
              <p:spPr>
                <a:xfrm>
                  <a:off x="4454775" y="2201875"/>
                  <a:ext cx="1899000" cy="2310600"/>
                </a:xfrm>
                <a:prstGeom prst="roundRect">
                  <a:avLst>
                    <a:gd name="adj" fmla="val 7118"/>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44;p23"/>
                <p:cNvSpPr txBox="1"/>
                <p:nvPr/>
              </p:nvSpPr>
              <p:spPr>
                <a:xfrm>
                  <a:off x="4806225" y="2240750"/>
                  <a:ext cx="17118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part-of-speech</a:t>
                  </a:r>
                  <a:endParaRPr sz="2400">
                    <a:latin typeface="Calibri"/>
                    <a:ea typeface="Calibri"/>
                    <a:cs typeface="Calibri"/>
                    <a:sym typeface="Calibri"/>
                  </a:endParaRPr>
                </a:p>
              </p:txBody>
            </p:sp>
            <p:sp>
              <p:nvSpPr>
                <p:cNvPr id="145" name="Google Shape;145;p23"/>
                <p:cNvSpPr txBox="1"/>
                <p:nvPr/>
              </p:nvSpPr>
              <p:spPr>
                <a:xfrm>
                  <a:off x="4831975" y="2795000"/>
                  <a:ext cx="1647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semantic role</a:t>
                  </a:r>
                  <a:endParaRPr sz="2400">
                    <a:latin typeface="Calibri"/>
                    <a:ea typeface="Calibri"/>
                    <a:cs typeface="Calibri"/>
                    <a:sym typeface="Calibri"/>
                  </a:endParaRPr>
                </a:p>
              </p:txBody>
            </p:sp>
            <p:sp>
              <p:nvSpPr>
                <p:cNvPr id="146" name="Google Shape;146;p23"/>
                <p:cNvSpPr txBox="1"/>
                <p:nvPr/>
              </p:nvSpPr>
              <p:spPr>
                <a:xfrm>
                  <a:off x="4603375" y="3365300"/>
                  <a:ext cx="19416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dependence on other words</a:t>
                  </a:r>
                  <a:endParaRPr sz="2400">
                    <a:latin typeface="Calibri"/>
                    <a:ea typeface="Calibri"/>
                    <a:cs typeface="Calibri"/>
                    <a:sym typeface="Calibri"/>
                  </a:endParaRPr>
                </a:p>
              </p:txBody>
            </p:sp>
            <p:sp>
              <p:nvSpPr>
                <p:cNvPr id="147" name="Google Shape;147;p23"/>
                <p:cNvSpPr txBox="1"/>
                <p:nvPr/>
              </p:nvSpPr>
              <p:spPr>
                <a:xfrm>
                  <a:off x="5224150" y="4112375"/>
                  <a:ext cx="374700" cy="461635"/>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a:t>
                  </a:r>
                  <a:endParaRPr sz="2400">
                    <a:latin typeface="Montserrat"/>
                    <a:ea typeface="Montserrat"/>
                    <a:cs typeface="Montserrat"/>
                    <a:sym typeface="Montserrat"/>
                  </a:endParaRPr>
                </a:p>
              </p:txBody>
            </p:sp>
            <p:sp>
              <p:nvSpPr>
                <p:cNvPr id="148" name="Google Shape;148;p23"/>
                <p:cNvSpPr txBox="1"/>
                <p:nvPr/>
              </p:nvSpPr>
              <p:spPr>
                <a:xfrm>
                  <a:off x="5224150" y="253067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49" name="Google Shape;149;p23"/>
                <p:cNvSpPr txBox="1"/>
                <p:nvPr/>
              </p:nvSpPr>
              <p:spPr>
                <a:xfrm>
                  <a:off x="5224150" y="3050200"/>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50" name="Google Shape;150;p23"/>
                <p:cNvSpPr txBox="1"/>
                <p:nvPr/>
              </p:nvSpPr>
              <p:spPr>
                <a:xfrm>
                  <a:off x="5224150" y="383182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cxnSp>
            <p:nvCxnSpPr>
              <p:cNvPr id="151" name="Google Shape;151;p23"/>
              <p:cNvCxnSpPr/>
              <p:nvPr/>
            </p:nvCxnSpPr>
            <p:spPr>
              <a:xfrm rot="10800000" flipH="1">
                <a:off x="3700246" y="2257406"/>
                <a:ext cx="746400" cy="10140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23"/>
              <p:cNvCxnSpPr/>
              <p:nvPr/>
            </p:nvCxnSpPr>
            <p:spPr>
              <a:xfrm>
                <a:off x="3700246" y="3271406"/>
                <a:ext cx="759900" cy="1125600"/>
              </a:xfrm>
              <a:prstGeom prst="straightConnector1">
                <a:avLst/>
              </a:prstGeom>
              <a:noFill/>
              <a:ln w="9525" cap="flat" cmpd="sng">
                <a:solidFill>
                  <a:schemeClr val="dk2"/>
                </a:solidFill>
                <a:prstDash val="solid"/>
                <a:round/>
                <a:headEnd type="none" w="med" len="med"/>
                <a:tailEnd type="none" w="med" len="med"/>
              </a:ln>
            </p:spPr>
          </p:cxnSp>
        </p:grpSp>
        <p:cxnSp>
          <p:nvCxnSpPr>
            <p:cNvPr id="153" name="Google Shape;153;p23"/>
            <p:cNvCxnSpPr/>
            <p:nvPr/>
          </p:nvCxnSpPr>
          <p:spPr>
            <a:xfrm>
              <a:off x="6449325" y="3576200"/>
              <a:ext cx="450600" cy="0"/>
            </a:xfrm>
            <a:prstGeom prst="straightConnector1">
              <a:avLst/>
            </a:prstGeom>
            <a:noFill/>
            <a:ln w="28575" cap="flat" cmpd="sng">
              <a:solidFill>
                <a:schemeClr val="dk2"/>
              </a:solidFill>
              <a:prstDash val="solid"/>
              <a:round/>
              <a:headEnd type="none" w="med" len="med"/>
              <a:tailEnd type="triangle" w="med" len="med"/>
            </a:ln>
          </p:spPr>
        </p:cxnSp>
        <p:sp>
          <p:nvSpPr>
            <p:cNvPr id="154" name="Google Shape;154;p23"/>
            <p:cNvSpPr txBox="1"/>
            <p:nvPr/>
          </p:nvSpPr>
          <p:spPr>
            <a:xfrm>
              <a:off x="6449325" y="3076025"/>
              <a:ext cx="296100" cy="538627"/>
            </a:xfrm>
            <a:prstGeom prst="rect">
              <a:avLst/>
            </a:prstGeom>
            <a:noFill/>
            <a:ln>
              <a:noFill/>
            </a:ln>
          </p:spPr>
          <p:txBody>
            <a:bodyPr spcFirstLastPara="1" wrap="square" lIns="121900" tIns="121900" rIns="121900" bIns="121900" anchor="t" anchorCtr="0">
              <a:spAutoFit/>
            </a:bodyPr>
            <a:lstStyle/>
            <a:p>
              <a:r>
                <a:rPr lang="en" sz="3067" b="1">
                  <a:solidFill>
                    <a:srgbClr val="FF0000"/>
                  </a:solidFill>
                  <a:latin typeface="Calibri"/>
                  <a:ea typeface="Calibri"/>
                  <a:cs typeface="Calibri"/>
                  <a:sym typeface="Calibri"/>
                </a:rPr>
                <a:t>?</a:t>
              </a:r>
              <a:endParaRPr sz="3067" b="1">
                <a:solidFill>
                  <a:srgbClr val="FF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60" name="Google Shape;160;p24"/>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1" name="Google Shape;161;p24"/>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38327" y="158176"/>
            <a:ext cx="11571052"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35353"/>
              <a:buFont typeface="Calibri"/>
              <a:buNone/>
            </a:pPr>
            <a:r>
              <a:rPr lang="en-US" sz="2800" b="1">
                <a:latin typeface="Helvetica Neue" panose="020B0604020202020204"/>
              </a:rPr>
              <a:t>Mechanistic understanding of language processing in the brain: </a:t>
            </a:r>
            <a:br>
              <a:rPr lang="en-US" sz="2800" b="1">
                <a:latin typeface="Helvetica Neue" panose="020B0604020202020204"/>
              </a:rPr>
            </a:br>
            <a:r>
              <a:rPr lang="en-US" sz="2800" b="1">
                <a:latin typeface="Helvetica Neue" panose="020B0604020202020204"/>
              </a:rPr>
              <a:t>four big questions</a:t>
            </a:r>
            <a:endParaRPr sz="2800" b="1">
              <a:latin typeface="Helvetica Neue" panose="020B0604020202020204"/>
            </a:endParaRPr>
          </a:p>
        </p:txBody>
      </p:sp>
      <p:grpSp>
        <p:nvGrpSpPr>
          <p:cNvPr id="106" name="Google Shape;106;p2"/>
          <p:cNvGrpSpPr/>
          <p:nvPr/>
        </p:nvGrpSpPr>
        <p:grpSpPr>
          <a:xfrm>
            <a:off x="1403966" y="3739962"/>
            <a:ext cx="3258371" cy="2188889"/>
            <a:chOff x="1630238" y="1189075"/>
            <a:chExt cx="2443839" cy="1463748"/>
          </a:xfrm>
        </p:grpSpPr>
        <p:pic>
          <p:nvPicPr>
            <p:cNvPr id="107" name="Google Shape;107;p2"/>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108" name="Google Shape;108;p2"/>
            <p:cNvSpPr txBox="1"/>
            <p:nvPr/>
          </p:nvSpPr>
          <p:spPr>
            <a:xfrm>
              <a:off x="2388438" y="1189075"/>
              <a:ext cx="1308000" cy="4803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b="0" i="0" u="none" strike="noStrike" cap="none">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09" name="Google Shape;109;p2"/>
          <p:cNvGrpSpPr/>
          <p:nvPr/>
        </p:nvGrpSpPr>
        <p:grpSpPr>
          <a:xfrm>
            <a:off x="6919311" y="1178698"/>
            <a:ext cx="3382578" cy="2277942"/>
            <a:chOff x="4866126" y="1189075"/>
            <a:chExt cx="2536997" cy="1708499"/>
          </a:xfrm>
        </p:grpSpPr>
        <p:pic>
          <p:nvPicPr>
            <p:cNvPr id="110" name="Google Shape;110;p2"/>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111" name="Google Shape;111;p2"/>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112" name="Google Shape;112;p2"/>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13" name="Google Shape;113;p2"/>
          <p:cNvGrpSpPr/>
          <p:nvPr/>
        </p:nvGrpSpPr>
        <p:grpSpPr>
          <a:xfrm>
            <a:off x="1363068" y="1154901"/>
            <a:ext cx="3053505" cy="2430252"/>
            <a:chOff x="2114050" y="3069585"/>
            <a:chExt cx="1365000" cy="1333764"/>
          </a:xfrm>
        </p:grpSpPr>
        <p:pic>
          <p:nvPicPr>
            <p:cNvPr id="114" name="Google Shape;114;p2"/>
            <p:cNvPicPr preferRelativeResize="0"/>
            <p:nvPr/>
          </p:nvPicPr>
          <p:blipFill rotWithShape="1">
            <a:blip r:embed="rId5">
              <a:alphaModFix/>
            </a:blip>
            <a:srcRect/>
            <a:stretch/>
          </p:blipFill>
          <p:spPr>
            <a:xfrm>
              <a:off x="2114050" y="3537675"/>
              <a:ext cx="1365000" cy="865674"/>
            </a:xfrm>
            <a:prstGeom prst="rect">
              <a:avLst/>
            </a:prstGeom>
            <a:noFill/>
            <a:ln>
              <a:noFill/>
            </a:ln>
          </p:spPr>
        </p:pic>
        <p:sp>
          <p:nvSpPr>
            <p:cNvPr id="115" name="Google Shape;115;p2"/>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sp>
        <p:nvSpPr>
          <p:cNvPr id="119" name="Google Shape;119;p2"/>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120" name="Google Shape;120;p2"/>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 name="Slide Number Placeholder 2">
            <a:extLst>
              <a:ext uri="{FF2B5EF4-FFF2-40B4-BE49-F238E27FC236}">
                <a16:creationId xmlns:a16="http://schemas.microsoft.com/office/drawing/2014/main" id="{1BB83FC0-6DB0-49AF-FDBB-714B71D747C4}"/>
              </a:ext>
            </a:extLst>
          </p:cNvPr>
          <p:cNvSpPr>
            <a:spLocks noGrp="1"/>
          </p:cNvSpPr>
          <p:nvPr>
            <p:ph type="sldNum" idx="12"/>
          </p:nvPr>
        </p:nvSpPr>
        <p:spPr/>
        <p:txBody>
          <a:bodyPr/>
          <a:lstStyle/>
          <a:p>
            <a:fld id="{00000000-1234-1234-1234-123412341234}" type="slidenum">
              <a:rPr lang="en" smtClean="0"/>
              <a:pPr/>
              <a:t>4</a:t>
            </a:fld>
            <a:endParaRPr lang="en"/>
          </a:p>
        </p:txBody>
      </p:sp>
      <p:grpSp>
        <p:nvGrpSpPr>
          <p:cNvPr id="7" name="Group 6">
            <a:extLst>
              <a:ext uri="{FF2B5EF4-FFF2-40B4-BE49-F238E27FC236}">
                <a16:creationId xmlns:a16="http://schemas.microsoft.com/office/drawing/2014/main" id="{97111E10-95A2-85F6-4EE2-31A7F511F933}"/>
              </a:ext>
            </a:extLst>
          </p:cNvPr>
          <p:cNvGrpSpPr/>
          <p:nvPr/>
        </p:nvGrpSpPr>
        <p:grpSpPr>
          <a:xfrm>
            <a:off x="5248771" y="3528232"/>
            <a:ext cx="7729049" cy="2847064"/>
            <a:chOff x="5248771" y="3629379"/>
            <a:chExt cx="7729049" cy="2847064"/>
          </a:xfrm>
        </p:grpSpPr>
        <p:grpSp>
          <p:nvGrpSpPr>
            <p:cNvPr id="2" name="Group 1">
              <a:extLst>
                <a:ext uri="{FF2B5EF4-FFF2-40B4-BE49-F238E27FC236}">
                  <a16:creationId xmlns:a16="http://schemas.microsoft.com/office/drawing/2014/main" id="{8AF20995-0AF8-1002-6D67-7EEC93EC7EB2}"/>
                </a:ext>
              </a:extLst>
            </p:cNvPr>
            <p:cNvGrpSpPr/>
            <p:nvPr/>
          </p:nvGrpSpPr>
          <p:grpSpPr>
            <a:xfrm>
              <a:off x="5248771" y="4217354"/>
              <a:ext cx="7729049" cy="718200"/>
              <a:chOff x="8077926" y="4808277"/>
              <a:chExt cx="7729049" cy="718200"/>
            </a:xfrm>
          </p:grpSpPr>
          <p:sp>
            <p:nvSpPr>
              <p:cNvPr id="105" name="Google Shape;105;p2"/>
              <p:cNvSpPr txBox="1"/>
              <p:nvPr/>
            </p:nvSpPr>
            <p:spPr>
              <a:xfrm>
                <a:off x="13498475" y="4808277"/>
                <a:ext cx="2308500" cy="7182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333"/>
                  </a:spcAft>
                  <a:buNone/>
                </a:pPr>
                <a:r>
                  <a:rPr lang="en-US" sz="3067" b="0" i="0" u="none" strike="noStrike" cap="none">
                    <a:solidFill>
                      <a:schemeClr val="dk1"/>
                    </a:solidFill>
                    <a:latin typeface="Calibri"/>
                    <a:ea typeface="Calibri"/>
                    <a:cs typeface="Calibri"/>
                    <a:sym typeface="Calibri"/>
                  </a:rPr>
                  <a:t> How</a:t>
                </a:r>
                <a:endParaRPr sz="3067" b="0" i="0" u="none" strike="noStrike" cap="none">
                  <a:solidFill>
                    <a:schemeClr val="dk1"/>
                  </a:solidFill>
                  <a:latin typeface="Calibri"/>
                  <a:ea typeface="Calibri"/>
                  <a:cs typeface="Calibri"/>
                  <a:sym typeface="Calibri"/>
                </a:endParaRPr>
              </a:p>
            </p:txBody>
          </p:sp>
          <p:sp>
            <p:nvSpPr>
              <p:cNvPr id="118" name="Google Shape;118;p2"/>
              <p:cNvSpPr/>
              <p:nvPr/>
            </p:nvSpPr>
            <p:spPr>
              <a:xfrm>
                <a:off x="8077926" y="4877638"/>
                <a:ext cx="690383" cy="195195"/>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5" name="Picture 4" descr="A diagram of a cat&#10;&#10;Description automatically generated">
              <a:extLst>
                <a:ext uri="{FF2B5EF4-FFF2-40B4-BE49-F238E27FC236}">
                  <a16:creationId xmlns:a16="http://schemas.microsoft.com/office/drawing/2014/main" id="{4CE62559-1AAB-B573-D0BB-F8BCDCB0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100" y="3629379"/>
              <a:ext cx="2987743" cy="2847064"/>
            </a:xfrm>
            <a:prstGeom prst="rect">
              <a:avLst/>
            </a:prstGeom>
          </p:spPr>
        </p:pic>
      </p:grpSp>
      <p:sp>
        <p:nvSpPr>
          <p:cNvPr id="6" name="Rectangle 5">
            <a:extLst>
              <a:ext uri="{FF2B5EF4-FFF2-40B4-BE49-F238E27FC236}">
                <a16:creationId xmlns:a16="http://schemas.microsoft.com/office/drawing/2014/main" id="{9A054277-5AC7-3EC7-A1A0-C5C2AD48549B}"/>
              </a:ext>
            </a:extLst>
          </p:cNvPr>
          <p:cNvSpPr/>
          <p:nvPr/>
        </p:nvSpPr>
        <p:spPr>
          <a:xfrm>
            <a:off x="7151914" y="3585835"/>
            <a:ext cx="1121229" cy="71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1;p20">
            <a:extLst>
              <a:ext uri="{FF2B5EF4-FFF2-40B4-BE49-F238E27FC236}">
                <a16:creationId xmlns:a16="http://schemas.microsoft.com/office/drawing/2014/main" id="{DE6F5B21-16CC-762B-35EE-A0CA16E6BE1B}"/>
              </a:ext>
            </a:extLst>
          </p:cNvPr>
          <p:cNvSpPr txBox="1"/>
          <p:nvPr/>
        </p:nvSpPr>
        <p:spPr>
          <a:xfrm>
            <a:off x="8480693" y="6404891"/>
            <a:ext cx="2369200" cy="411111"/>
          </a:xfrm>
          <a:prstGeom prst="rect">
            <a:avLst/>
          </a:prstGeom>
          <a:noFill/>
          <a:ln>
            <a:noFill/>
          </a:ln>
        </p:spPr>
        <p:txBody>
          <a:bodyPr spcFirstLastPara="1" wrap="square" lIns="121900" tIns="121900" rIns="121900" bIns="121900" anchor="t" anchorCtr="0">
            <a:noAutofit/>
          </a:bodyPr>
          <a:lstStyle/>
          <a:p>
            <a:r>
              <a:rPr lang="en" sz="1000">
                <a:latin typeface="Montserrat"/>
                <a:ea typeface="Montserrat"/>
                <a:cs typeface="Montserrat"/>
                <a:sym typeface="Montserrat"/>
              </a:rPr>
              <a:t>Gwilliams et al. 2024            </a:t>
            </a:r>
            <a:endParaRPr sz="1000">
              <a:latin typeface="Montserrat"/>
              <a:ea typeface="Montserrat"/>
              <a:cs typeface="Montserrat"/>
              <a:sym typeface="Montserrat"/>
            </a:endParaRPr>
          </a:p>
        </p:txBody>
      </p:sp>
      <p:sp>
        <p:nvSpPr>
          <p:cNvPr id="8" name="Google Shape;676;p35">
            <a:extLst>
              <a:ext uri="{FF2B5EF4-FFF2-40B4-BE49-F238E27FC236}">
                <a16:creationId xmlns:a16="http://schemas.microsoft.com/office/drawing/2014/main" id="{4FAE7B51-3F5A-068E-4496-F9EB697524FF}"/>
              </a:ext>
            </a:extLst>
          </p:cNvPr>
          <p:cNvSpPr txBox="1"/>
          <p:nvPr/>
        </p:nvSpPr>
        <p:spPr>
          <a:xfrm>
            <a:off x="1672600" y="6404891"/>
            <a:ext cx="2654800"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a:solidFill>
                  <a:schemeClr val="dk1"/>
                </a:solidFill>
                <a:latin typeface="Montserrat"/>
                <a:ea typeface="Montserrat"/>
                <a:cs typeface="Montserrat"/>
                <a:sym typeface="Montserrat"/>
              </a:rPr>
              <a:t> [Fedorenko et al. 2010, 2014]</a:t>
            </a:r>
            <a:endParaRPr sz="10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67" name="Google Shape;167;p25"/>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b="1"/>
              <a:t>Training DL models using brain recordings</a:t>
            </a:r>
            <a:endParaRPr b="1"/>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8" name="Google Shape;168;p25"/>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Training DL models using brain recordings</a:t>
            </a:r>
            <a:endParaRPr sz="2800" b="1">
              <a:latin typeface="Helvetica Neue" panose="020B0604020202020204" charset="0"/>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41</a:t>
            </a:fld>
            <a:endParaRPr/>
          </a:p>
        </p:txBody>
      </p:sp>
      <p:pic>
        <p:nvPicPr>
          <p:cNvPr id="175" name="Google Shape;175;p26"/>
          <p:cNvPicPr preferRelativeResize="0"/>
          <p:nvPr/>
        </p:nvPicPr>
        <p:blipFill>
          <a:blip r:embed="rId3">
            <a:alphaModFix/>
          </a:blip>
          <a:stretch>
            <a:fillRect/>
          </a:stretch>
        </p:blipFill>
        <p:spPr>
          <a:xfrm>
            <a:off x="6989167" y="1390284"/>
            <a:ext cx="4950732" cy="2097733"/>
          </a:xfrm>
          <a:prstGeom prst="rect">
            <a:avLst/>
          </a:prstGeom>
          <a:noFill/>
          <a:ln>
            <a:noFill/>
          </a:ln>
        </p:spPr>
      </p:pic>
      <p:sp>
        <p:nvSpPr>
          <p:cNvPr id="176" name="Google Shape;176;p26"/>
          <p:cNvSpPr txBox="1"/>
          <p:nvPr/>
        </p:nvSpPr>
        <p:spPr>
          <a:xfrm>
            <a:off x="8266867" y="3925934"/>
            <a:ext cx="3221600" cy="2092840"/>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177" name="Google Shape;177;p26"/>
          <p:cNvGrpSpPr/>
          <p:nvPr/>
        </p:nvGrpSpPr>
        <p:grpSpPr>
          <a:xfrm>
            <a:off x="144172" y="3087485"/>
            <a:ext cx="8017333" cy="2827455"/>
            <a:chOff x="108129" y="2315613"/>
            <a:chExt cx="5885271" cy="2120591"/>
          </a:xfrm>
        </p:grpSpPr>
        <p:cxnSp>
          <p:nvCxnSpPr>
            <p:cNvPr id="178" name="Google Shape;178;p26"/>
            <p:cNvCxnSpPr/>
            <p:nvPr/>
          </p:nvCxnSpPr>
          <p:spPr>
            <a:xfrm>
              <a:off x="995064" y="3552741"/>
              <a:ext cx="712500" cy="511500"/>
            </a:xfrm>
            <a:prstGeom prst="straightConnector1">
              <a:avLst/>
            </a:prstGeom>
            <a:noFill/>
            <a:ln w="38100" cap="flat" cmpd="sng">
              <a:solidFill>
                <a:srgbClr val="999999"/>
              </a:solidFill>
              <a:prstDash val="solid"/>
              <a:round/>
              <a:headEnd type="none" w="med" len="med"/>
              <a:tailEnd type="triangle" w="med" len="med"/>
            </a:ln>
          </p:spPr>
        </p:cxnSp>
        <p:grpSp>
          <p:nvGrpSpPr>
            <p:cNvPr id="179" name="Google Shape;179;p26"/>
            <p:cNvGrpSpPr/>
            <p:nvPr/>
          </p:nvGrpSpPr>
          <p:grpSpPr>
            <a:xfrm>
              <a:off x="2393896" y="3635341"/>
              <a:ext cx="1234305" cy="744551"/>
              <a:chOff x="2854174" y="3423503"/>
              <a:chExt cx="1063140" cy="641301"/>
            </a:xfrm>
          </p:grpSpPr>
          <p:cxnSp>
            <p:nvCxnSpPr>
              <p:cNvPr id="180" name="Google Shape;180;p26"/>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181" name="Google Shape;181;p26"/>
              <p:cNvPicPr preferRelativeResize="0"/>
              <p:nvPr/>
            </p:nvPicPr>
            <p:blipFill rotWithShape="1">
              <a:blip r:embed="rId4">
                <a:alphaModFix/>
              </a:blip>
              <a:srcRect l="89188" t="42215" r="3064" b="33981"/>
              <a:stretch/>
            </p:blipFill>
            <p:spPr>
              <a:xfrm>
                <a:off x="3250143" y="3423503"/>
                <a:ext cx="667171" cy="641301"/>
              </a:xfrm>
              <a:prstGeom prst="rect">
                <a:avLst/>
              </a:prstGeom>
              <a:noFill/>
              <a:ln>
                <a:noFill/>
              </a:ln>
            </p:spPr>
          </p:pic>
        </p:grpSp>
        <p:cxnSp>
          <p:nvCxnSpPr>
            <p:cNvPr id="182" name="Google Shape;182;p26"/>
            <p:cNvCxnSpPr/>
            <p:nvPr/>
          </p:nvCxnSpPr>
          <p:spPr>
            <a:xfrm rot="10800000" flipH="1">
              <a:off x="2395755" y="2957778"/>
              <a:ext cx="425400" cy="600"/>
            </a:xfrm>
            <a:prstGeom prst="straightConnector1">
              <a:avLst/>
            </a:prstGeom>
            <a:noFill/>
            <a:ln w="38100" cap="flat" cmpd="sng">
              <a:solidFill>
                <a:srgbClr val="999999"/>
              </a:solidFill>
              <a:prstDash val="solid"/>
              <a:round/>
              <a:headEnd type="none" w="med" len="med"/>
              <a:tailEnd type="triangle" w="med" len="med"/>
            </a:ln>
          </p:spPr>
        </p:cxnSp>
        <p:sp>
          <p:nvSpPr>
            <p:cNvPr id="183" name="Google Shape;183;p26"/>
            <p:cNvSpPr txBox="1"/>
            <p:nvPr/>
          </p:nvSpPr>
          <p:spPr>
            <a:xfrm>
              <a:off x="2521425" y="2315613"/>
              <a:ext cx="1600800" cy="3519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NLP system and brain</a:t>
              </a:r>
              <a:endParaRPr sz="1333">
                <a:latin typeface="Montserrat"/>
                <a:ea typeface="Montserrat"/>
                <a:cs typeface="Montserrat"/>
                <a:sym typeface="Montserrat"/>
              </a:endParaRPr>
            </a:p>
          </p:txBody>
        </p:sp>
        <p:pic>
          <p:nvPicPr>
            <p:cNvPr id="184" name="Google Shape;184;p26"/>
            <p:cNvPicPr preferRelativeResize="0"/>
            <p:nvPr/>
          </p:nvPicPr>
          <p:blipFill rotWithShape="1">
            <a:blip r:embed="rId5">
              <a:alphaModFix/>
            </a:blip>
            <a:srcRect l="50577" t="75033" r="41018" b="15499"/>
            <a:stretch/>
          </p:blipFill>
          <p:spPr>
            <a:xfrm>
              <a:off x="2879142" y="2809160"/>
              <a:ext cx="698898" cy="273506"/>
            </a:xfrm>
            <a:prstGeom prst="rect">
              <a:avLst/>
            </a:prstGeom>
            <a:noFill/>
            <a:ln>
              <a:noFill/>
            </a:ln>
          </p:spPr>
        </p:pic>
        <p:sp>
          <p:nvSpPr>
            <p:cNvPr id="185" name="Google Shape;185;p26"/>
            <p:cNvSpPr/>
            <p:nvPr/>
          </p:nvSpPr>
          <p:spPr>
            <a:xfrm>
              <a:off x="3673894" y="2998131"/>
              <a:ext cx="335700" cy="10992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86" name="Google Shape;186;p26"/>
            <p:cNvCxnSpPr/>
            <p:nvPr/>
          </p:nvCxnSpPr>
          <p:spPr>
            <a:xfrm rot="10800000" flipH="1">
              <a:off x="1006319" y="2890641"/>
              <a:ext cx="739500" cy="433500"/>
            </a:xfrm>
            <a:prstGeom prst="straightConnector1">
              <a:avLst/>
            </a:prstGeom>
            <a:noFill/>
            <a:ln w="38100" cap="flat" cmpd="sng">
              <a:solidFill>
                <a:srgbClr val="999999"/>
              </a:solidFill>
              <a:prstDash val="solid"/>
              <a:round/>
              <a:headEnd type="none" w="med" len="med"/>
              <a:tailEnd type="triangle" w="med" len="med"/>
            </a:ln>
          </p:spPr>
        </p:cxnSp>
        <p:sp>
          <p:nvSpPr>
            <p:cNvPr id="187" name="Google Shape;187;p26"/>
            <p:cNvSpPr txBox="1"/>
            <p:nvPr/>
          </p:nvSpPr>
          <p:spPr>
            <a:xfrm>
              <a:off x="1510354"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NLP system</a:t>
              </a:r>
              <a:endParaRPr sz="1333">
                <a:latin typeface="Montserrat"/>
                <a:ea typeface="Montserrat"/>
                <a:cs typeface="Montserrat"/>
                <a:sym typeface="Montserrat"/>
              </a:endParaRPr>
            </a:p>
          </p:txBody>
        </p:sp>
        <p:pic>
          <p:nvPicPr>
            <p:cNvPr id="188" name="Google Shape;188;p26"/>
            <p:cNvPicPr preferRelativeResize="0"/>
            <p:nvPr/>
          </p:nvPicPr>
          <p:blipFill rotWithShape="1">
            <a:blip r:embed="rId6">
              <a:alphaModFix/>
            </a:blip>
            <a:srcRect l="70923" t="11552" r="5204" b="61555"/>
            <a:stretch/>
          </p:blipFill>
          <p:spPr>
            <a:xfrm>
              <a:off x="1705364" y="2681744"/>
              <a:ext cx="712534" cy="648224"/>
            </a:xfrm>
            <a:prstGeom prst="rect">
              <a:avLst/>
            </a:prstGeom>
            <a:noFill/>
            <a:ln>
              <a:noFill/>
            </a:ln>
          </p:spPr>
        </p:pic>
        <p:sp>
          <p:nvSpPr>
            <p:cNvPr id="189" name="Google Shape;189;p26"/>
            <p:cNvSpPr txBox="1"/>
            <p:nvPr/>
          </p:nvSpPr>
          <p:spPr>
            <a:xfrm>
              <a:off x="108129"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Chapter of a book</a:t>
              </a:r>
              <a:endParaRPr sz="1333">
                <a:latin typeface="Montserrat"/>
                <a:ea typeface="Montserrat"/>
                <a:cs typeface="Montserrat"/>
                <a:sym typeface="Montserrat"/>
              </a:endParaRPr>
            </a:p>
          </p:txBody>
        </p:sp>
        <p:pic>
          <p:nvPicPr>
            <p:cNvPr id="190" name="Google Shape;190;p26"/>
            <p:cNvPicPr preferRelativeResize="0"/>
            <p:nvPr/>
          </p:nvPicPr>
          <p:blipFill rotWithShape="1">
            <a:blip r:embed="rId7">
              <a:alphaModFix/>
            </a:blip>
            <a:srcRect l="61930" t="17464" r="34476" b="72053"/>
            <a:stretch/>
          </p:blipFill>
          <p:spPr>
            <a:xfrm>
              <a:off x="440849" y="3335683"/>
              <a:ext cx="464659" cy="424097"/>
            </a:xfrm>
            <a:prstGeom prst="rect">
              <a:avLst/>
            </a:prstGeom>
            <a:noFill/>
            <a:ln>
              <a:noFill/>
            </a:ln>
          </p:spPr>
        </p:pic>
        <p:sp>
          <p:nvSpPr>
            <p:cNvPr id="191" name="Google Shape;191;p26"/>
            <p:cNvSpPr txBox="1"/>
            <p:nvPr/>
          </p:nvSpPr>
          <p:spPr>
            <a:xfrm>
              <a:off x="4171153" y="330023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2" name="Google Shape;192;p26"/>
            <p:cNvSpPr txBox="1"/>
            <p:nvPr/>
          </p:nvSpPr>
          <p:spPr>
            <a:xfrm>
              <a:off x="4514205" y="2734100"/>
              <a:ext cx="1479195" cy="646300"/>
            </a:xfrm>
            <a:prstGeom prst="rect">
              <a:avLst/>
            </a:prstGeom>
            <a:noFill/>
            <a:ln>
              <a:noFill/>
            </a:ln>
          </p:spPr>
          <p:txBody>
            <a:bodyPr spcFirstLastPara="1" wrap="square" lIns="121900" tIns="121900" rIns="121900" bIns="121900" anchor="t" anchorCtr="0">
              <a:spAutoFit/>
            </a:bodyPr>
            <a:lstStyle/>
            <a:p>
              <a:r>
                <a:rPr lang="en" sz="2000" b="1">
                  <a:solidFill>
                    <a:srgbClr val="CC0000"/>
                  </a:solidFill>
                  <a:latin typeface="Montserrat"/>
                  <a:ea typeface="Montserrat"/>
                  <a:cs typeface="Montserrat"/>
                  <a:sym typeface="Montserrat"/>
                </a:rPr>
                <a:t>error propagation</a:t>
              </a:r>
              <a:endParaRPr sz="2000" b="1">
                <a:solidFill>
                  <a:srgbClr val="CC0000"/>
                </a:solidFill>
                <a:latin typeface="Montserrat"/>
                <a:ea typeface="Montserrat"/>
                <a:cs typeface="Montserrat"/>
                <a:sym typeface="Montserrat"/>
              </a:endParaRPr>
            </a:p>
          </p:txBody>
        </p:sp>
        <p:sp>
          <p:nvSpPr>
            <p:cNvPr id="193" name="Google Shape;193;p26"/>
            <p:cNvSpPr/>
            <p:nvPr/>
          </p:nvSpPr>
          <p:spPr>
            <a:xfrm flipH="1">
              <a:off x="3787450" y="2761450"/>
              <a:ext cx="715500" cy="538800"/>
            </a:xfrm>
            <a:prstGeom prst="bentArrow">
              <a:avLst>
                <a:gd name="adj1" fmla="val 11329"/>
                <a:gd name="adj2" fmla="val 24529"/>
                <a:gd name="adj3" fmla="val 25000"/>
                <a:gd name="adj4" fmla="val 43750"/>
              </a:avLst>
            </a:prstGeom>
            <a:solidFill>
              <a:srgbClr val="CC0000"/>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4" name="Google Shape;194;p26"/>
            <p:cNvGrpSpPr/>
            <p:nvPr/>
          </p:nvGrpSpPr>
          <p:grpSpPr>
            <a:xfrm>
              <a:off x="1716024" y="3579041"/>
              <a:ext cx="691232" cy="857163"/>
              <a:chOff x="3156987" y="2787816"/>
              <a:chExt cx="691232" cy="857163"/>
            </a:xfrm>
          </p:grpSpPr>
          <p:sp>
            <p:nvSpPr>
              <p:cNvPr id="195" name="Google Shape;195;p26"/>
              <p:cNvSpPr/>
              <p:nvPr/>
            </p:nvSpPr>
            <p:spPr>
              <a:xfrm>
                <a:off x="3182224" y="2839835"/>
                <a:ext cx="622200" cy="6219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26"/>
              <p:cNvCxnSpPr/>
              <p:nvPr/>
            </p:nvCxnSpPr>
            <p:spPr>
              <a:xfrm>
                <a:off x="3379268" y="321008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197" name="Google Shape;197;p26"/>
              <p:cNvCxnSpPr/>
              <p:nvPr/>
            </p:nvCxnSpPr>
            <p:spPr>
              <a:xfrm flipH="1">
                <a:off x="3157136"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8" name="Google Shape;198;p26"/>
              <p:cNvCxnSpPr/>
              <p:nvPr/>
            </p:nvCxnSpPr>
            <p:spPr>
              <a:xfrm flipH="1">
                <a:off x="3377337"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9" name="Google Shape;199;p26"/>
              <p:cNvCxnSpPr/>
              <p:nvPr/>
            </p:nvCxnSpPr>
            <p:spPr>
              <a:xfrm>
                <a:off x="3156987" y="351479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6"/>
              <p:cNvCxnSpPr/>
              <p:nvPr/>
            </p:nvCxnSpPr>
            <p:spPr>
              <a:xfrm>
                <a:off x="3377188" y="3516236"/>
                <a:ext cx="1500" cy="1266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6"/>
              <p:cNvCxnSpPr/>
              <p:nvPr/>
            </p:nvCxnSpPr>
            <p:spPr>
              <a:xfrm rot="10800000" flipH="1">
                <a:off x="3377188" y="3218363"/>
                <a:ext cx="229800" cy="3147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6"/>
              <p:cNvCxnSpPr/>
              <p:nvPr/>
            </p:nvCxnSpPr>
            <p:spPr>
              <a:xfrm rot="10800000">
                <a:off x="3158188" y="3533063"/>
                <a:ext cx="219000" cy="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26"/>
              <p:cNvCxnSpPr/>
              <p:nvPr/>
            </p:nvCxnSpPr>
            <p:spPr>
              <a:xfrm>
                <a:off x="3603269" y="3213133"/>
                <a:ext cx="4200" cy="4500"/>
              </a:xfrm>
              <a:prstGeom prst="straightConnector1">
                <a:avLst/>
              </a:prstGeom>
              <a:noFill/>
              <a:ln w="9525" cap="flat" cmpd="sng">
                <a:solidFill>
                  <a:srgbClr val="595959"/>
                </a:solidFill>
                <a:prstDash val="solid"/>
                <a:round/>
                <a:headEnd type="none" w="med" len="med"/>
                <a:tailEnd type="none" w="med" len="med"/>
              </a:ln>
            </p:spPr>
          </p:cxnSp>
          <p:sp>
            <p:nvSpPr>
              <p:cNvPr id="204" name="Google Shape;204;p26"/>
              <p:cNvSpPr/>
              <p:nvPr/>
            </p:nvSpPr>
            <p:spPr>
              <a:xfrm>
                <a:off x="3158735" y="3213133"/>
                <a:ext cx="442200" cy="29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6"/>
              <p:cNvSpPr/>
              <p:nvPr/>
            </p:nvSpPr>
            <p:spPr>
              <a:xfrm rot="-5400000" flipH="1">
                <a:off x="3325177" y="3263630"/>
                <a:ext cx="327600" cy="2241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26"/>
              <p:cNvSpPr/>
              <p:nvPr/>
            </p:nvSpPr>
            <p:spPr>
              <a:xfrm>
                <a:off x="3158981" y="3534879"/>
                <a:ext cx="219000" cy="110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26"/>
              <p:cNvSpPr/>
              <p:nvPr/>
            </p:nvSpPr>
            <p:spPr>
              <a:xfrm>
                <a:off x="3159761" y="3511608"/>
                <a:ext cx="219000" cy="225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26"/>
              <p:cNvSpPr txBox="1"/>
              <p:nvPr/>
            </p:nvSpPr>
            <p:spPr>
              <a:xfrm>
                <a:off x="3286618" y="2787816"/>
                <a:ext cx="561600" cy="3516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9" name="Google Shape;209;p26"/>
              <p:cNvSpPr/>
              <p:nvPr/>
            </p:nvSpPr>
            <p:spPr>
              <a:xfrm rot="-2315350">
                <a:off x="3345403" y="3540001"/>
                <a:ext cx="75994" cy="88125"/>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210" name="Google Shape;210;p26"/>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11" name="Google Shape;211;p26"/>
          <p:cNvSpPr txBox="1"/>
          <p:nvPr/>
        </p:nvSpPr>
        <p:spPr>
          <a:xfrm>
            <a:off x="265967" y="1138733"/>
            <a:ext cx="6621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4D6A-D167-AEA1-FE31-0D037BC20F34}"/>
              </a:ext>
            </a:extLst>
          </p:cNvPr>
          <p:cNvSpPr>
            <a:spLocks noGrp="1"/>
          </p:cNvSpPr>
          <p:nvPr>
            <p:ph type="title"/>
          </p:nvPr>
        </p:nvSpPr>
        <p:spPr>
          <a:xfrm>
            <a:off x="0" y="167147"/>
            <a:ext cx="12192000" cy="785253"/>
          </a:xfrm>
        </p:spPr>
        <p:txBody>
          <a:bodyPr>
            <a:normAutofit/>
          </a:bodyPr>
          <a:lstStyle/>
          <a:p>
            <a:r>
              <a:rPr lang="en-US" sz="2800" b="1">
                <a:latin typeface="Helvetica Neue" panose="020B0604020202020204" charset="0"/>
              </a:rPr>
              <a:t>Inducing Brain Relevant Bias</a:t>
            </a:r>
          </a:p>
        </p:txBody>
      </p:sp>
      <p:pic>
        <p:nvPicPr>
          <p:cNvPr id="5" name="Picture 4" descr="A picture containing text, diagram, line, plan&#10;&#10;Description automatically generated">
            <a:extLst>
              <a:ext uri="{FF2B5EF4-FFF2-40B4-BE49-F238E27FC236}">
                <a16:creationId xmlns:a16="http://schemas.microsoft.com/office/drawing/2014/main" id="{16D9DCC9-B3F0-69BB-CA1D-389AE7BA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1034561"/>
            <a:ext cx="6668078" cy="5235307"/>
          </a:xfrm>
          <a:prstGeom prst="rect">
            <a:avLst/>
          </a:prstGeom>
        </p:spPr>
      </p:pic>
      <p:sp>
        <p:nvSpPr>
          <p:cNvPr id="6" name="Google Shape;210;p26">
            <a:extLst>
              <a:ext uri="{FF2B5EF4-FFF2-40B4-BE49-F238E27FC236}">
                <a16:creationId xmlns:a16="http://schemas.microsoft.com/office/drawing/2014/main" id="{9D08C6C5-55F8-CD72-917E-96854B0E0C6F}"/>
              </a:ext>
            </a:extLst>
          </p:cNvPr>
          <p:cNvSpPr txBox="1">
            <a:spLocks/>
          </p:cNvSpPr>
          <p:nvPr/>
        </p:nvSpPr>
        <p:spPr>
          <a:xfrm>
            <a:off x="275463" y="6424452"/>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3"/>
              </a:rPr>
              <a:t>Schwartz, Dan, Mariya Toneva, and Leila Wehbe. "Inducing brain-relevant bias in natural language processing models." Advances in neural information processing systems 32 (2019).</a:t>
            </a:r>
            <a:endParaRPr lang="en-US"/>
          </a:p>
        </p:txBody>
      </p:sp>
      <p:pic>
        <p:nvPicPr>
          <p:cNvPr id="8" name="Picture 7" descr="A picture containing text, screenshot, font, number&#10;&#10;Description automatically generated">
            <a:extLst>
              <a:ext uri="{FF2B5EF4-FFF2-40B4-BE49-F238E27FC236}">
                <a16:creationId xmlns:a16="http://schemas.microsoft.com/office/drawing/2014/main" id="{C02136CE-BC1F-202F-D360-3C00A3B7C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34" y="1576179"/>
            <a:ext cx="4770533" cy="4313294"/>
          </a:xfrm>
          <a:prstGeom prst="rect">
            <a:avLst/>
          </a:prstGeom>
        </p:spPr>
      </p:pic>
      <p:sp>
        <p:nvSpPr>
          <p:cNvPr id="3" name="Slide Number Placeholder 2">
            <a:extLst>
              <a:ext uri="{FF2B5EF4-FFF2-40B4-BE49-F238E27FC236}">
                <a16:creationId xmlns:a16="http://schemas.microsoft.com/office/drawing/2014/main" id="{FF51E40C-007D-CD39-55A4-FD64F5B0455E}"/>
              </a:ext>
            </a:extLst>
          </p:cNvPr>
          <p:cNvSpPr>
            <a:spLocks noGrp="1"/>
          </p:cNvSpPr>
          <p:nvPr>
            <p:ph type="sldNum" idx="12"/>
          </p:nvPr>
        </p:nvSpPr>
        <p:spPr/>
        <p:txBody>
          <a:bodyPr/>
          <a:lstStyle/>
          <a:p>
            <a:fld id="{00000000-1234-1234-1234-123412341234}" type="slidenum">
              <a:rPr lang="en" smtClean="0"/>
              <a:pPr/>
              <a:t>42</a:t>
            </a:fld>
            <a:endParaRPr lang="en"/>
          </a:p>
        </p:txBody>
      </p:sp>
    </p:spTree>
    <p:extLst>
      <p:ext uri="{BB962C8B-B14F-4D97-AF65-F5344CB8AC3E}">
        <p14:creationId xmlns:p14="http://schemas.microsoft.com/office/powerpoint/2010/main" val="344937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255" name="Google Shape;255;p30"/>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b="1"/>
              <a:t>Task-based modeling</a:t>
            </a:r>
            <a:endParaRPr b="1"/>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256" name="Google Shape;256;p30"/>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44</a:t>
            </a:fld>
            <a:endParaRPr/>
          </a:p>
        </p:txBody>
      </p:sp>
      <p:sp>
        <p:nvSpPr>
          <p:cNvPr id="344" name="Google Shape;344;p36"/>
          <p:cNvSpPr txBox="1">
            <a:spLocks noGrp="1"/>
          </p:cNvSpPr>
          <p:nvPr>
            <p:ph type="body" idx="4294967295"/>
          </p:nvPr>
        </p:nvSpPr>
        <p:spPr>
          <a:xfrm>
            <a:off x="325295" y="606098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Oota, Subba Reddy, Jashn Arora, Veeral Agarwal, Mounika Marreddy, Manish Gupta, and Bapi Raju Surampudi. "Neural Language Taskonomy: Which NLP Tasks are the most Predictive of fMRI Brain Activity?." </a:t>
            </a:r>
            <a:r>
              <a:rPr lang="en" b="0" i="1"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arXiv preprint arXiv:2205.01404</a:t>
            </a: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 (2022).</a:t>
            </a:r>
            <a:endParaRPr/>
          </a:p>
          <a:p>
            <a:pPr marL="0" indent="0">
              <a:spcBef>
                <a:spcPts val="1067"/>
              </a:spcBef>
              <a:buClr>
                <a:schemeClr val="dk1"/>
              </a:buClr>
              <a:buSzPct val="100000"/>
              <a:buNone/>
            </a:pPr>
            <a:endParaRPr/>
          </a:p>
        </p:txBody>
      </p:sp>
      <p:pic>
        <p:nvPicPr>
          <p:cNvPr id="345" name="Google Shape;345;p36"/>
          <p:cNvPicPr preferRelativeResize="0">
            <a:picLocks noGrp="1"/>
          </p:cNvPicPr>
          <p:nvPr>
            <p:ph type="body" idx="4294967295"/>
          </p:nvPr>
        </p:nvPicPr>
        <p:blipFill rotWithShape="1">
          <a:blip r:embed="rId4">
            <a:alphaModFix/>
          </a:blip>
          <a:srcRect r="1117" b="970"/>
          <a:stretch/>
        </p:blipFill>
        <p:spPr>
          <a:xfrm>
            <a:off x="425647" y="3700377"/>
            <a:ext cx="5740400" cy="2129200"/>
          </a:xfrm>
          <a:prstGeom prst="rect">
            <a:avLst/>
          </a:prstGeom>
          <a:noFill/>
          <a:ln>
            <a:noFill/>
          </a:ln>
        </p:spPr>
      </p:pic>
      <p:pic>
        <p:nvPicPr>
          <p:cNvPr id="346" name="Google Shape;346;p36"/>
          <p:cNvPicPr preferRelativeResize="0"/>
          <p:nvPr/>
        </p:nvPicPr>
        <p:blipFill rotWithShape="1">
          <a:blip r:embed="rId5">
            <a:alphaModFix/>
          </a:blip>
          <a:srcRect/>
          <a:stretch/>
        </p:blipFill>
        <p:spPr>
          <a:xfrm>
            <a:off x="7102040" y="4166817"/>
            <a:ext cx="3186137" cy="1600212"/>
          </a:xfrm>
          <a:prstGeom prst="rect">
            <a:avLst/>
          </a:prstGeom>
          <a:noFill/>
          <a:ln>
            <a:noFill/>
          </a:ln>
        </p:spPr>
      </p:pic>
      <p:sp>
        <p:nvSpPr>
          <p:cNvPr id="347" name="Google Shape;347;p3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Tasks affect processing</a:t>
            </a:r>
            <a:endParaRPr sz="2800" b="1">
              <a:latin typeface="Helvetica Neue" panose="020B0604020202020204" charset="0"/>
            </a:endParaRPr>
          </a:p>
        </p:txBody>
      </p:sp>
      <p:sp>
        <p:nvSpPr>
          <p:cNvPr id="348" name="Google Shape;348;p36"/>
          <p:cNvSpPr txBox="1"/>
          <p:nvPr/>
        </p:nvSpPr>
        <p:spPr>
          <a:xfrm>
            <a:off x="265967" y="1138733"/>
            <a:ext cx="7664400" cy="2316299"/>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passages and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task-optimized NLP models for a range of tasks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 &amp; listening of different stimuli</a:t>
            </a:r>
            <a:endParaRPr sz="2400"/>
          </a:p>
        </p:txBody>
      </p:sp>
      <p:sp>
        <p:nvSpPr>
          <p:cNvPr id="349" name="Google Shape;349;p36"/>
          <p:cNvSpPr txBox="1"/>
          <p:nvPr/>
        </p:nvSpPr>
        <p:spPr>
          <a:xfrm>
            <a:off x="7462433" y="1096182"/>
            <a:ext cx="4264800" cy="2462172"/>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Reading fMRI best explained by coref. resolution, NER, shallow syntax parsing</a:t>
            </a:r>
            <a:endParaRPr sz="2400">
              <a:solidFill>
                <a:schemeClr val="dk1"/>
              </a:solidFill>
              <a:latin typeface="Calibri"/>
              <a:ea typeface="Calibri"/>
              <a:cs typeface="Calibri"/>
              <a:sym typeface="Calibri"/>
            </a:endParaRPr>
          </a:p>
          <a:p>
            <a:r>
              <a:rPr lang="en" sz="2400">
                <a:solidFill>
                  <a:schemeClr val="dk1"/>
                </a:solidFill>
                <a:latin typeface="Calibri"/>
                <a:ea typeface="Calibri"/>
                <a:cs typeface="Calibri"/>
                <a:sym typeface="Calibri"/>
              </a:rPr>
              <a:t>Listening fMRI best explained by paraphrasing, summarization, NLI</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2857952a9e_0_396"/>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45</a:t>
            </a:fld>
            <a:endParaRPr/>
          </a:p>
        </p:txBody>
      </p:sp>
      <p:pic>
        <p:nvPicPr>
          <p:cNvPr id="299" name="Google Shape;299;g22857952a9e_0_396"/>
          <p:cNvPicPr preferRelativeResize="0"/>
          <p:nvPr/>
        </p:nvPicPr>
        <p:blipFill rotWithShape="1">
          <a:blip r:embed="rId3">
            <a:alphaModFix/>
          </a:blip>
          <a:srcRect l="-1639" t="-1930" r="-1453" b="-2431"/>
          <a:stretch/>
        </p:blipFill>
        <p:spPr>
          <a:xfrm>
            <a:off x="7137875" y="1696125"/>
            <a:ext cx="4074210" cy="2174100"/>
          </a:xfrm>
          <a:prstGeom prst="rect">
            <a:avLst/>
          </a:prstGeom>
          <a:noFill/>
          <a:ln w="19050" cap="flat" cmpd="sng">
            <a:solidFill>
              <a:schemeClr val="dk1"/>
            </a:solidFill>
            <a:prstDash val="lgDash"/>
            <a:round/>
            <a:headEnd type="none" w="sm" len="sm"/>
            <a:tailEnd type="none" w="sm" len="sm"/>
          </a:ln>
        </p:spPr>
      </p:pic>
      <p:sp>
        <p:nvSpPr>
          <p:cNvPr id="300" name="Google Shape;300;g22857952a9e_0_396"/>
          <p:cNvSpPr/>
          <p:nvPr/>
        </p:nvSpPr>
        <p:spPr>
          <a:xfrm>
            <a:off x="6938325" y="6032375"/>
            <a:ext cx="5033100" cy="6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cxnSp>
        <p:nvCxnSpPr>
          <p:cNvPr id="301" name="Google Shape;301;g22857952a9e_0_396"/>
          <p:cNvCxnSpPr/>
          <p:nvPr/>
        </p:nvCxnSpPr>
        <p:spPr>
          <a:xfrm>
            <a:off x="4412775" y="5370650"/>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302" name="Google Shape;302;g22857952a9e_0_396"/>
          <p:cNvPicPr preferRelativeResize="0"/>
          <p:nvPr/>
        </p:nvPicPr>
        <p:blipFill>
          <a:blip r:embed="rId4">
            <a:alphaModFix/>
          </a:blip>
          <a:stretch>
            <a:fillRect/>
          </a:stretch>
        </p:blipFill>
        <p:spPr>
          <a:xfrm>
            <a:off x="5504862" y="5643525"/>
            <a:ext cx="1182281" cy="971550"/>
          </a:xfrm>
          <a:prstGeom prst="rect">
            <a:avLst/>
          </a:prstGeom>
          <a:noFill/>
          <a:ln>
            <a:noFill/>
          </a:ln>
        </p:spPr>
      </p:pic>
      <p:pic>
        <p:nvPicPr>
          <p:cNvPr id="303" name="Google Shape;303;g22857952a9e_0_396"/>
          <p:cNvPicPr preferRelativeResize="0"/>
          <p:nvPr/>
        </p:nvPicPr>
        <p:blipFill>
          <a:blip r:embed="rId5">
            <a:alphaModFix/>
          </a:blip>
          <a:stretch>
            <a:fillRect/>
          </a:stretch>
        </p:blipFill>
        <p:spPr>
          <a:xfrm>
            <a:off x="926275" y="4314559"/>
            <a:ext cx="3292225" cy="971550"/>
          </a:xfrm>
          <a:prstGeom prst="rect">
            <a:avLst/>
          </a:prstGeom>
          <a:noFill/>
          <a:ln>
            <a:noFill/>
          </a:ln>
        </p:spPr>
      </p:pic>
      <p:pic>
        <p:nvPicPr>
          <p:cNvPr id="304" name="Google Shape;304;g22857952a9e_0_396"/>
          <p:cNvPicPr preferRelativeResize="0"/>
          <p:nvPr/>
        </p:nvPicPr>
        <p:blipFill rotWithShape="1">
          <a:blip r:embed="rId6">
            <a:alphaModFix/>
          </a:blip>
          <a:srcRect l="-3066" t="-14265" r="-3056" b="-14252"/>
          <a:stretch/>
        </p:blipFill>
        <p:spPr>
          <a:xfrm>
            <a:off x="926275" y="1696125"/>
            <a:ext cx="4074201" cy="2174100"/>
          </a:xfrm>
          <a:prstGeom prst="rect">
            <a:avLst/>
          </a:prstGeom>
          <a:noFill/>
          <a:ln w="19050" cap="flat" cmpd="sng">
            <a:solidFill>
              <a:schemeClr val="dk1"/>
            </a:solidFill>
            <a:prstDash val="lgDash"/>
            <a:round/>
            <a:headEnd type="none" w="sm" len="sm"/>
            <a:tailEnd type="none" w="sm" len="sm"/>
          </a:ln>
        </p:spPr>
      </p:pic>
      <p:pic>
        <p:nvPicPr>
          <p:cNvPr id="305" name="Google Shape;305;g22857952a9e_0_396"/>
          <p:cNvPicPr preferRelativeResize="0"/>
          <p:nvPr/>
        </p:nvPicPr>
        <p:blipFill>
          <a:blip r:embed="rId7">
            <a:alphaModFix/>
          </a:blip>
          <a:stretch>
            <a:fillRect/>
          </a:stretch>
        </p:blipFill>
        <p:spPr>
          <a:xfrm>
            <a:off x="7149100" y="4312555"/>
            <a:ext cx="3292225" cy="975557"/>
          </a:xfrm>
          <a:prstGeom prst="rect">
            <a:avLst/>
          </a:prstGeom>
          <a:noFill/>
          <a:ln>
            <a:noFill/>
          </a:ln>
        </p:spPr>
      </p:pic>
      <p:sp>
        <p:nvSpPr>
          <p:cNvPr id="306" name="Google Shape;306;g22857952a9e_0_396"/>
          <p:cNvSpPr/>
          <p:nvPr/>
        </p:nvSpPr>
        <p:spPr>
          <a:xfrm>
            <a:off x="926275" y="5387925"/>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 on held-out data</a:t>
            </a:r>
            <a:endParaRPr sz="2000" i="0" u="none" strike="noStrike" cap="none">
              <a:solidFill>
                <a:schemeClr val="dk1"/>
              </a:solidFill>
              <a:latin typeface="Helvetica Neue"/>
              <a:ea typeface="Helvetica Neue"/>
              <a:cs typeface="Helvetica Neue"/>
              <a:sym typeface="Helvetica Neue"/>
            </a:endParaRPr>
          </a:p>
        </p:txBody>
      </p:sp>
      <p:pic>
        <p:nvPicPr>
          <p:cNvPr id="307" name="Google Shape;307;g22857952a9e_0_396"/>
          <p:cNvPicPr preferRelativeResize="0"/>
          <p:nvPr/>
        </p:nvPicPr>
        <p:blipFill>
          <a:blip r:embed="rId8">
            <a:alphaModFix/>
          </a:blip>
          <a:stretch>
            <a:fillRect/>
          </a:stretch>
        </p:blipFill>
        <p:spPr>
          <a:xfrm>
            <a:off x="5504850" y="467965"/>
            <a:ext cx="1182300" cy="931837"/>
          </a:xfrm>
          <a:prstGeom prst="rect">
            <a:avLst/>
          </a:prstGeom>
          <a:noFill/>
          <a:ln>
            <a:noFill/>
          </a:ln>
        </p:spPr>
      </p:pic>
      <p:cxnSp>
        <p:nvCxnSpPr>
          <p:cNvPr id="308" name="Google Shape;308;g22857952a9e_0_396"/>
          <p:cNvCxnSpPr/>
          <p:nvPr/>
        </p:nvCxnSpPr>
        <p:spPr>
          <a:xfrm flipH="1">
            <a:off x="4713688" y="946725"/>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309" name="Google Shape;309;g22857952a9e_0_396"/>
          <p:cNvCxnSpPr/>
          <p:nvPr/>
        </p:nvCxnSpPr>
        <p:spPr>
          <a:xfrm>
            <a:off x="6938313" y="946725"/>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310" name="Google Shape;310;g22857952a9e_0_396"/>
          <p:cNvSpPr/>
          <p:nvPr/>
        </p:nvSpPr>
        <p:spPr>
          <a:xfrm>
            <a:off x="1236125" y="86657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cxnSp>
        <p:nvCxnSpPr>
          <p:cNvPr id="311" name="Google Shape;311;g22857952a9e_0_396"/>
          <p:cNvCxnSpPr/>
          <p:nvPr/>
        </p:nvCxnSpPr>
        <p:spPr>
          <a:xfrm flipH="1">
            <a:off x="6999400" y="5329175"/>
            <a:ext cx="2111400" cy="554100"/>
          </a:xfrm>
          <a:prstGeom prst="straightConnector1">
            <a:avLst/>
          </a:prstGeom>
          <a:noFill/>
          <a:ln w="19050" cap="flat" cmpd="sng">
            <a:solidFill>
              <a:schemeClr val="dk1"/>
            </a:solidFill>
            <a:prstDash val="solid"/>
            <a:round/>
            <a:headEnd type="none" w="med" len="med"/>
            <a:tailEnd type="triangle" w="med" len="med"/>
          </a:ln>
        </p:spPr>
      </p:cxnSp>
      <p:sp>
        <p:nvSpPr>
          <p:cNvPr id="312" name="Google Shape;312;g22857952a9e_0_396"/>
          <p:cNvSpPr/>
          <p:nvPr/>
        </p:nvSpPr>
        <p:spPr>
          <a:xfrm>
            <a:off x="7715625" y="87172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sp>
        <p:nvSpPr>
          <p:cNvPr id="313" name="Google Shape;313;g22857952a9e_0_396"/>
          <p:cNvSpPr/>
          <p:nvPr/>
        </p:nvSpPr>
        <p:spPr>
          <a:xfrm>
            <a:off x="71491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sp>
        <p:nvSpPr>
          <p:cNvPr id="314" name="Google Shape;314;g22857952a9e_0_396"/>
          <p:cNvSpPr/>
          <p:nvPr/>
        </p:nvSpPr>
        <p:spPr>
          <a:xfrm>
            <a:off x="42515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grpSp>
        <p:nvGrpSpPr>
          <p:cNvPr id="315" name="Google Shape;315;g22857952a9e_0_396"/>
          <p:cNvGrpSpPr/>
          <p:nvPr/>
        </p:nvGrpSpPr>
        <p:grpSpPr>
          <a:xfrm>
            <a:off x="1902425" y="4009775"/>
            <a:ext cx="1507500" cy="578700"/>
            <a:chOff x="1902425" y="4009775"/>
            <a:chExt cx="1507500" cy="578700"/>
          </a:xfrm>
        </p:grpSpPr>
        <p:cxnSp>
          <p:nvCxnSpPr>
            <p:cNvPr id="316" name="Google Shape;316;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17" name="Google Shape;317;g22857952a9e_0_396"/>
            <p:cNvSpPr/>
            <p:nvPr/>
          </p:nvSpPr>
          <p:spPr>
            <a:xfrm>
              <a:off x="1902425" y="4085975"/>
              <a:ext cx="1507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318" name="Google Shape;318;g22857952a9e_0_396"/>
          <p:cNvGrpSpPr/>
          <p:nvPr/>
        </p:nvGrpSpPr>
        <p:grpSpPr>
          <a:xfrm>
            <a:off x="8134400" y="4009775"/>
            <a:ext cx="1788900" cy="578700"/>
            <a:chOff x="1902425" y="4009775"/>
            <a:chExt cx="1788900" cy="578700"/>
          </a:xfrm>
        </p:grpSpPr>
        <p:cxnSp>
          <p:nvCxnSpPr>
            <p:cNvPr id="319" name="Google Shape;319;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20" name="Google Shape;320;g22857952a9e_0_396"/>
            <p:cNvSpPr/>
            <p:nvPr/>
          </p:nvSpPr>
          <p:spPr>
            <a:xfrm>
              <a:off x="1902425" y="4085975"/>
              <a:ext cx="1788900" cy="50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sp>
        <p:nvSpPr>
          <p:cNvPr id="321" name="Google Shape;321;g22857952a9e_0_396"/>
          <p:cNvSpPr/>
          <p:nvPr/>
        </p:nvSpPr>
        <p:spPr>
          <a:xfrm>
            <a:off x="5475450" y="1410525"/>
            <a:ext cx="1241100" cy="77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book</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chapter</a:t>
            </a:r>
            <a:endParaRPr sz="2000" i="0" u="none" strike="noStrike" cap="none">
              <a:solidFill>
                <a:schemeClr val="dk1"/>
              </a:solidFill>
              <a:latin typeface="Helvetica Neue"/>
              <a:ea typeface="Helvetica Neue"/>
              <a:cs typeface="Helvetica Neue"/>
              <a:sym typeface="Helvetica Neue"/>
            </a:endParaRPr>
          </a:p>
        </p:txBody>
      </p:sp>
      <p:sp>
        <p:nvSpPr>
          <p:cNvPr id="2" name="Google Shape;113;g10bb5e1c841_1_46">
            <a:extLst>
              <a:ext uri="{FF2B5EF4-FFF2-40B4-BE49-F238E27FC236}">
                <a16:creationId xmlns:a16="http://schemas.microsoft.com/office/drawing/2014/main" id="{489A799A-6E86-D49C-9E75-2A788237B27A}"/>
              </a:ext>
            </a:extLst>
          </p:cNvPr>
          <p:cNvSpPr/>
          <p:nvPr/>
        </p:nvSpPr>
        <p:spPr>
          <a:xfrm>
            <a:off x="-37226" y="42085"/>
            <a:ext cx="7036625"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800" b="1">
                <a:solidFill>
                  <a:schemeClr val="dk1"/>
                </a:solidFill>
                <a:latin typeface="Helvetica Neue"/>
                <a:ea typeface="Helvetica Neue"/>
                <a:cs typeface="Helvetica Neue"/>
                <a:sym typeface="Helvetica Neue"/>
              </a:rPr>
              <a:t>How to build better Language models?</a:t>
            </a:r>
            <a:endParaRPr sz="2800" b="1" i="0" u="none" strike="noStrike" cap="none">
              <a:solidFill>
                <a:schemeClr val="dk1"/>
              </a:solidFill>
              <a:latin typeface="Helvetica Neue"/>
              <a:ea typeface="Helvetica Neue"/>
              <a:cs typeface="Helvetica Neue"/>
              <a:sym typeface="Helvetica Neue"/>
            </a:endParaRPr>
          </a:p>
        </p:txBody>
      </p:sp>
      <p:sp>
        <p:nvSpPr>
          <p:cNvPr id="3" name="Footer Placeholder 2">
            <a:extLst>
              <a:ext uri="{FF2B5EF4-FFF2-40B4-BE49-F238E27FC236}">
                <a16:creationId xmlns:a16="http://schemas.microsoft.com/office/drawing/2014/main" id="{5CD1E576-0B1F-04BC-3D7C-D32EF94D4DD6}"/>
              </a:ext>
            </a:extLst>
          </p:cNvPr>
          <p:cNvSpPr>
            <a:spLocks noGrp="1"/>
          </p:cNvSpPr>
          <p:nvPr>
            <p:ph type="ftr" idx="11"/>
          </p:nvPr>
        </p:nvSpPr>
        <p:spPr/>
        <p:txBody>
          <a:bodyPr/>
          <a:lstStyle/>
          <a:p>
            <a:r>
              <a:rPr lang="en-US"/>
              <a:t>ICETCI 2024: DL for Brain Encoding and Decoding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094abaaa3f_0_190"/>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 Summarize narratives → Greater brain alignment 🧠</a:t>
            </a:r>
            <a:endParaRPr sz="2800" b="1" i="0" u="none" strike="noStrike" cap="none">
              <a:solidFill>
                <a:schemeClr val="dk1"/>
              </a:solidFill>
              <a:latin typeface="Helvetica Neue"/>
              <a:ea typeface="Helvetica Neue"/>
              <a:cs typeface="Helvetica Neue"/>
              <a:sym typeface="Helvetica Neue"/>
            </a:endParaRPr>
          </a:p>
        </p:txBody>
      </p:sp>
      <p:sp>
        <p:nvSpPr>
          <p:cNvPr id="429" name="Google Shape;429;g2094abaaa3f_0_190"/>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46</a:t>
            </a:fld>
            <a:endParaRPr/>
          </a:p>
        </p:txBody>
      </p:sp>
      <p:sp>
        <p:nvSpPr>
          <p:cNvPr id="430" name="Google Shape;430;g2094abaaa3f_0_190"/>
          <p:cNvSpPr/>
          <p:nvPr/>
        </p:nvSpPr>
        <p:spPr>
          <a:xfrm>
            <a:off x="515100" y="5428050"/>
            <a:ext cx="11161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400">
                <a:solidFill>
                  <a:schemeClr val="dk1"/>
                </a:solidFill>
                <a:latin typeface="Helvetica Neue"/>
                <a:ea typeface="Helvetica Neue"/>
                <a:cs typeface="Helvetica Neue"/>
                <a:sym typeface="Helvetica Neue"/>
              </a:rPr>
              <a:t>Training language models to summarize narratives improves brain alignment</a:t>
            </a:r>
            <a:endParaRPr sz="2400" i="0" u="none" strike="noStrike" cap="none">
              <a:solidFill>
                <a:schemeClr val="dk1"/>
              </a:solidFill>
              <a:latin typeface="Helvetica Neue"/>
              <a:ea typeface="Helvetica Neue"/>
              <a:cs typeface="Helvetica Neue"/>
              <a:sym typeface="Helvetica Neue"/>
            </a:endParaRPr>
          </a:p>
        </p:txBody>
      </p:sp>
      <p:pic>
        <p:nvPicPr>
          <p:cNvPr id="431" name="Google Shape;431;g2094abaaa3f_0_190"/>
          <p:cNvPicPr preferRelativeResize="0"/>
          <p:nvPr/>
        </p:nvPicPr>
        <p:blipFill>
          <a:blip r:embed="rId3">
            <a:alphaModFix/>
          </a:blip>
          <a:stretch>
            <a:fillRect/>
          </a:stretch>
        </p:blipFill>
        <p:spPr>
          <a:xfrm rot="-5400000">
            <a:off x="1687850" y="6043600"/>
            <a:ext cx="449275" cy="449275"/>
          </a:xfrm>
          <a:prstGeom prst="rect">
            <a:avLst/>
          </a:prstGeom>
          <a:noFill/>
          <a:ln>
            <a:noFill/>
          </a:ln>
        </p:spPr>
      </p:pic>
      <p:sp>
        <p:nvSpPr>
          <p:cNvPr id="432" name="Google Shape;432;g2094abaaa3f_0_190"/>
          <p:cNvSpPr/>
          <p:nvPr/>
        </p:nvSpPr>
        <p:spPr>
          <a:xfrm>
            <a:off x="2120203" y="6300525"/>
            <a:ext cx="3184800" cy="34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this is the title of our paper!</a:t>
            </a:r>
            <a:endParaRPr sz="1800" i="0" u="none" strike="noStrike" cap="none">
              <a:solidFill>
                <a:schemeClr val="dk1"/>
              </a:solidFill>
              <a:latin typeface="Helvetica Neue"/>
              <a:ea typeface="Helvetica Neue"/>
              <a:cs typeface="Helvetica Neue"/>
              <a:sym typeface="Helvetica Neue"/>
            </a:endParaRPr>
          </a:p>
        </p:txBody>
      </p:sp>
      <p:grpSp>
        <p:nvGrpSpPr>
          <p:cNvPr id="433" name="Google Shape;433;g2094abaaa3f_0_190"/>
          <p:cNvGrpSpPr/>
          <p:nvPr/>
        </p:nvGrpSpPr>
        <p:grpSpPr>
          <a:xfrm>
            <a:off x="3654000" y="1194637"/>
            <a:ext cx="4884000" cy="4087238"/>
            <a:chOff x="3311100" y="1194637"/>
            <a:chExt cx="4884000" cy="4087238"/>
          </a:xfrm>
        </p:grpSpPr>
        <p:pic>
          <p:nvPicPr>
            <p:cNvPr id="434" name="Google Shape;434;g2094abaaa3f_0_190"/>
            <p:cNvPicPr preferRelativeResize="0"/>
            <p:nvPr/>
          </p:nvPicPr>
          <p:blipFill rotWithShape="1">
            <a:blip r:embed="rId4">
              <a:alphaModFix/>
            </a:blip>
            <a:srcRect b="6085"/>
            <a:stretch/>
          </p:blipFill>
          <p:spPr>
            <a:xfrm>
              <a:off x="3463500" y="1194637"/>
              <a:ext cx="4208299" cy="3725502"/>
            </a:xfrm>
            <a:prstGeom prst="rect">
              <a:avLst/>
            </a:prstGeom>
            <a:noFill/>
            <a:ln>
              <a:noFill/>
            </a:ln>
          </p:spPr>
        </p:pic>
        <p:sp>
          <p:nvSpPr>
            <p:cNvPr id="435" name="Google Shape;435;g2094abaaa3f_0_190"/>
            <p:cNvSpPr/>
            <p:nvPr/>
          </p:nvSpPr>
          <p:spPr>
            <a:xfrm>
              <a:off x="3311100" y="4955475"/>
              <a:ext cx="4884000" cy="32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brain alignment (Pearson correlation)</a:t>
              </a:r>
              <a:endParaRPr sz="1800" i="0" u="none" strike="noStrike" cap="none">
                <a:solidFill>
                  <a:schemeClr val="dk1"/>
                </a:solidFill>
                <a:latin typeface="Helvetica Neue"/>
                <a:ea typeface="Helvetica Neue"/>
                <a:cs typeface="Helvetica Neue"/>
                <a:sym typeface="Helvetica Neue"/>
              </a:endParaRPr>
            </a:p>
          </p:txBody>
        </p:sp>
      </p:grpSp>
      <p:sp>
        <p:nvSpPr>
          <p:cNvPr id="2" name="Footer Placeholder 1">
            <a:extLst>
              <a:ext uri="{FF2B5EF4-FFF2-40B4-BE49-F238E27FC236}">
                <a16:creationId xmlns:a16="http://schemas.microsoft.com/office/drawing/2014/main" id="{6792592C-5F54-E51B-4640-05C6058709DD}"/>
              </a:ext>
            </a:extLst>
          </p:cNvPr>
          <p:cNvSpPr>
            <a:spLocks noGrp="1"/>
          </p:cNvSpPr>
          <p:nvPr>
            <p:ph type="ftr" idx="11"/>
          </p:nvPr>
        </p:nvSpPr>
        <p:spPr/>
        <p:txBody>
          <a:bodyPr/>
          <a:lstStyle/>
          <a:p>
            <a:r>
              <a:rPr lang="en-US"/>
              <a:t>ICETCI 2024: DL for Brain Encoding and Decoding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1000"/>
                                        <p:tgtEl>
                                          <p:spTgt spid="431"/>
                                        </p:tgtEl>
                                      </p:cBhvr>
                                    </p:animEffect>
                                  </p:childTnLst>
                                </p:cTn>
                              </p:par>
                              <p:par>
                                <p:cTn id="11" presetID="10" presetClass="entr" presetSubtype="0" fill="hold" nodeType="withEffect">
                                  <p:stCondLst>
                                    <p:cond delay="0"/>
                                  </p:stCondLst>
                                  <p:childTnLst>
                                    <p:set>
                                      <p:cBhvr>
                                        <p:cTn id="12" dur="1" fill="hold">
                                          <p:stCondLst>
                                            <p:cond delay="0"/>
                                          </p:stCondLst>
                                        </p:cTn>
                                        <p:tgtEl>
                                          <p:spTgt spid="432"/>
                                        </p:tgtEl>
                                        <p:attrNameLst>
                                          <p:attrName>style.visibility</p:attrName>
                                        </p:attrNameLst>
                                      </p:cBhvr>
                                      <p:to>
                                        <p:strVal val="visible"/>
                                      </p:to>
                                    </p:set>
                                    <p:animEffect transition="in" filter="fade">
                                      <p:cBhvr>
                                        <p:cTn id="13"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t>Challenges in using DL for cognitive science</a:t>
            </a:r>
          </a:p>
          <a:p>
            <a:pPr lvl="2"/>
            <a:r>
              <a:rPr lang="en-IN">
                <a:solidFill>
                  <a:srgbClr val="FF0000"/>
                </a:solidFill>
              </a:rPr>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47</a:t>
            </a:fld>
            <a:endParaRPr lang="en-US" dirty="0"/>
          </a:p>
        </p:txBody>
      </p:sp>
    </p:spTree>
    <p:extLst>
      <p:ext uri="{BB962C8B-B14F-4D97-AF65-F5344CB8AC3E}">
        <p14:creationId xmlns:p14="http://schemas.microsoft.com/office/powerpoint/2010/main" val="1369298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a:latin typeface="Helvetica Neue"/>
              </a:rPr>
              <a:t>Joint processing of linguistic properties in brains and language models</a:t>
            </a:r>
            <a:endParaRPr sz="2800" b="1">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48</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NeurIPS 2023.</a:t>
            </a:r>
            <a:endParaRPr/>
          </a:p>
        </p:txBody>
      </p:sp>
      <p:sp>
        <p:nvSpPr>
          <p:cNvPr id="432" name="Google Shape;432;p41"/>
          <p:cNvSpPr txBox="1"/>
          <p:nvPr/>
        </p:nvSpPr>
        <p:spPr>
          <a:xfrm>
            <a:off x="8167791" y="4429263"/>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Top constituents and Tree Depth contribute the most to the alignment trend across layers</a:t>
            </a:r>
          </a:p>
        </p:txBody>
      </p:sp>
      <p:sp>
        <p:nvSpPr>
          <p:cNvPr id="433" name="Google Shape;433;p41"/>
          <p:cNvSpPr txBox="1"/>
          <p:nvPr/>
        </p:nvSpPr>
        <p:spPr>
          <a:xfrm>
            <a:off x="152200" y="910912"/>
            <a:ext cx="6579339" cy="301873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pretrained NLP model and removal of linguistic properties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fMRI, Listening</a:t>
            </a: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cs typeface="Calibri"/>
                <a:sym typeface="Calibri"/>
              </a:rPr>
              <a:t>Questions: </a:t>
            </a:r>
            <a:r>
              <a:rPr lang="en-US" sz="2000"/>
              <a:t>What linguistic properties underlie brain alignment, across all layers but also specifically in middle layers?</a:t>
            </a:r>
            <a:endParaRPr sz="2000"/>
          </a:p>
        </p:txBody>
      </p:sp>
      <p:pic>
        <p:nvPicPr>
          <p:cNvPr id="3" name="Picture 2" descr="Diagram&#10;&#10;Description automatically generated">
            <a:extLst>
              <a:ext uri="{FF2B5EF4-FFF2-40B4-BE49-F238E27FC236}">
                <a16:creationId xmlns:a16="http://schemas.microsoft.com/office/drawing/2014/main" id="{F7BA24FD-16C8-93B5-16AA-9802DF5B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6" y="910912"/>
            <a:ext cx="5472744" cy="2791957"/>
          </a:xfrm>
          <a:prstGeom prst="rect">
            <a:avLst/>
          </a:prstGeom>
        </p:spPr>
      </p:pic>
      <p:pic>
        <p:nvPicPr>
          <p:cNvPr id="4" name="Picture 3" descr="A close-up of a graph&#10;&#10;Description automatically generated with low confidence">
            <a:extLst>
              <a:ext uri="{FF2B5EF4-FFF2-40B4-BE49-F238E27FC236}">
                <a16:creationId xmlns:a16="http://schemas.microsoft.com/office/drawing/2014/main" id="{491609AF-E12D-28D7-135C-F9F353C61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55" y="3610773"/>
            <a:ext cx="7744167" cy="2635823"/>
          </a:xfrm>
          <a:prstGeom prst="rect">
            <a:avLst/>
          </a:prstGeom>
        </p:spPr>
      </p:pic>
    </p:spTree>
    <p:extLst>
      <p:ext uri="{BB962C8B-B14F-4D97-AF65-F5344CB8AC3E}">
        <p14:creationId xmlns:p14="http://schemas.microsoft.com/office/powerpoint/2010/main" val="310273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293585" y="92074"/>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What are the reasons for this observed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49</a:t>
            </a:fld>
            <a:endParaRPr/>
          </a:p>
        </p:txBody>
      </p:sp>
      <p:sp>
        <p:nvSpPr>
          <p:cNvPr id="225" name="Google Shape;225;p6"/>
          <p:cNvSpPr txBox="1"/>
          <p:nvPr/>
        </p:nvSpPr>
        <p:spPr>
          <a:xfrm>
            <a:off x="5639873" y="1495360"/>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latin typeface="Calibri"/>
                <a:ea typeface="Calibri"/>
                <a:cs typeface="Calibri"/>
                <a:sym typeface="Calibri"/>
              </a:rPr>
              <a:t>Investigate via a perturbation approach</a:t>
            </a:r>
            <a:endParaRPr/>
          </a:p>
        </p:txBody>
      </p:sp>
      <p:grpSp>
        <p:nvGrpSpPr>
          <p:cNvPr id="226" name="Google Shape;226;p6"/>
          <p:cNvGrpSpPr/>
          <p:nvPr/>
        </p:nvGrpSpPr>
        <p:grpSpPr>
          <a:xfrm>
            <a:off x="3859028" y="5277412"/>
            <a:ext cx="1008205" cy="1102778"/>
            <a:chOff x="2671226" y="3182959"/>
            <a:chExt cx="1076337" cy="969816"/>
          </a:xfrm>
        </p:grpSpPr>
        <p:pic>
          <p:nvPicPr>
            <p:cNvPr id="227" name="Google Shape;227;p6"/>
            <p:cNvPicPr preferRelativeResize="0"/>
            <p:nvPr/>
          </p:nvPicPr>
          <p:blipFill rotWithShape="1">
            <a:blip r:embed="rId3">
              <a:alphaModFix/>
            </a:blip>
            <a:srcRect/>
            <a:stretch/>
          </p:blipFill>
          <p:spPr>
            <a:xfrm>
              <a:off x="3070500" y="3641275"/>
              <a:ext cx="677063" cy="511500"/>
            </a:xfrm>
            <a:prstGeom prst="rect">
              <a:avLst/>
            </a:prstGeom>
            <a:noFill/>
            <a:ln>
              <a:noFill/>
            </a:ln>
          </p:spPr>
        </p:pic>
        <p:sp>
          <p:nvSpPr>
            <p:cNvPr id="228" name="Google Shape;228;p6"/>
            <p:cNvSpPr/>
            <p:nvPr/>
          </p:nvSpPr>
          <p:spPr>
            <a:xfrm>
              <a:off x="2693943" y="3217209"/>
              <a:ext cx="560100" cy="5598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6"/>
            <p:cNvCxnSpPr/>
            <p:nvPr/>
          </p:nvCxnSpPr>
          <p:spPr>
            <a:xfrm>
              <a:off x="2871308" y="3550465"/>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0" name="Google Shape;230;p6"/>
            <p:cNvCxnSpPr/>
            <p:nvPr/>
          </p:nvCxnSpPr>
          <p:spPr>
            <a:xfrm flipH="1">
              <a:off x="267133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1" name="Google Shape;231;p6"/>
            <p:cNvCxnSpPr/>
            <p:nvPr/>
          </p:nvCxnSpPr>
          <p:spPr>
            <a:xfrm flipH="1">
              <a:off x="286954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2" name="Google Shape;232;p6"/>
            <p:cNvCxnSpPr/>
            <p:nvPr/>
          </p:nvCxnSpPr>
          <p:spPr>
            <a:xfrm>
              <a:off x="2671226" y="3824733"/>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3" name="Google Shape;233;p6"/>
            <p:cNvCxnSpPr/>
            <p:nvPr/>
          </p:nvCxnSpPr>
          <p:spPr>
            <a:xfrm>
              <a:off x="2869435" y="3826035"/>
              <a:ext cx="1500" cy="114000"/>
            </a:xfrm>
            <a:prstGeom prst="straightConnector1">
              <a:avLst/>
            </a:prstGeom>
            <a:noFill/>
            <a:ln w="9525" cap="flat" cmpd="sng">
              <a:solidFill>
                <a:srgbClr val="595959"/>
              </a:solidFill>
              <a:prstDash val="solid"/>
              <a:round/>
              <a:headEnd type="none" w="sm" len="sm"/>
              <a:tailEnd type="none" w="sm" len="sm"/>
            </a:ln>
          </p:spPr>
        </p:cxnSp>
        <p:cxnSp>
          <p:nvCxnSpPr>
            <p:cNvPr id="234" name="Google Shape;234;p6"/>
            <p:cNvCxnSpPr/>
            <p:nvPr/>
          </p:nvCxnSpPr>
          <p:spPr>
            <a:xfrm rot="10800000" flipH="1">
              <a:off x="2869435" y="3557980"/>
              <a:ext cx="207000" cy="283200"/>
            </a:xfrm>
            <a:prstGeom prst="straightConnector1">
              <a:avLst/>
            </a:prstGeom>
            <a:noFill/>
            <a:ln w="9525" cap="flat" cmpd="sng">
              <a:solidFill>
                <a:srgbClr val="595959"/>
              </a:solidFill>
              <a:prstDash val="solid"/>
              <a:round/>
              <a:headEnd type="none" w="sm" len="sm"/>
              <a:tailEnd type="none" w="sm" len="sm"/>
            </a:ln>
          </p:spPr>
        </p:cxnSp>
        <p:cxnSp>
          <p:nvCxnSpPr>
            <p:cNvPr id="235" name="Google Shape;235;p6"/>
            <p:cNvCxnSpPr/>
            <p:nvPr/>
          </p:nvCxnSpPr>
          <p:spPr>
            <a:xfrm rot="10800000">
              <a:off x="2672335" y="3841180"/>
              <a:ext cx="197100" cy="0"/>
            </a:xfrm>
            <a:prstGeom prst="straightConnector1">
              <a:avLst/>
            </a:prstGeom>
            <a:noFill/>
            <a:ln w="9525" cap="flat" cmpd="sng">
              <a:solidFill>
                <a:srgbClr val="595959"/>
              </a:solidFill>
              <a:prstDash val="solid"/>
              <a:round/>
              <a:headEnd type="none" w="sm" len="sm"/>
              <a:tailEnd type="none" w="sm" len="sm"/>
            </a:ln>
          </p:spPr>
        </p:cxnSp>
        <p:cxnSp>
          <p:nvCxnSpPr>
            <p:cNvPr id="236" name="Google Shape;236;p6"/>
            <p:cNvCxnSpPr/>
            <p:nvPr/>
          </p:nvCxnSpPr>
          <p:spPr>
            <a:xfrm>
              <a:off x="3072939" y="3553213"/>
              <a:ext cx="3900" cy="4200"/>
            </a:xfrm>
            <a:prstGeom prst="straightConnector1">
              <a:avLst/>
            </a:prstGeom>
            <a:noFill/>
            <a:ln w="9525" cap="flat" cmpd="sng">
              <a:solidFill>
                <a:srgbClr val="595959"/>
              </a:solidFill>
              <a:prstDash val="solid"/>
              <a:round/>
              <a:headEnd type="none" w="sm" len="sm"/>
              <a:tailEnd type="none" w="sm" len="sm"/>
            </a:ln>
          </p:spPr>
        </p:cxnSp>
        <p:sp>
          <p:nvSpPr>
            <p:cNvPr id="237" name="Google Shape;237;p6"/>
            <p:cNvSpPr/>
            <p:nvPr/>
          </p:nvSpPr>
          <p:spPr>
            <a:xfrm>
              <a:off x="2672799" y="3553213"/>
              <a:ext cx="398100" cy="26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rot="-5400000" flipH="1">
              <a:off x="2822551" y="3598735"/>
              <a:ext cx="294900" cy="2016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2673020" y="3842815"/>
              <a:ext cx="197100" cy="99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2673723" y="3821868"/>
              <a:ext cx="197100" cy="20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txBox="1"/>
            <p:nvPr/>
          </p:nvSpPr>
          <p:spPr>
            <a:xfrm>
              <a:off x="2743393" y="3182959"/>
              <a:ext cx="5055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fMRI</a:t>
              </a:r>
              <a:endParaRPr sz="700" b="1" i="0" u="none" strike="noStrike" cap="none">
                <a:solidFill>
                  <a:srgbClr val="000000"/>
                </a:solidFill>
                <a:latin typeface="Montserrat"/>
                <a:ea typeface="Montserrat"/>
                <a:cs typeface="Montserrat"/>
                <a:sym typeface="Montserrat"/>
              </a:endParaRPr>
            </a:p>
          </p:txBody>
        </p:sp>
        <p:sp>
          <p:nvSpPr>
            <p:cNvPr id="242" name="Google Shape;242;p6"/>
            <p:cNvSpPr/>
            <p:nvPr/>
          </p:nvSpPr>
          <p:spPr>
            <a:xfrm rot="-2314873">
              <a:off x="2840868" y="3847415"/>
              <a:ext cx="68310" cy="7918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6"/>
          <p:cNvPicPr preferRelativeResize="0"/>
          <p:nvPr/>
        </p:nvPicPr>
        <p:blipFill rotWithShape="1">
          <a:blip r:embed="rId4">
            <a:alphaModFix/>
          </a:blip>
          <a:srcRect l="70922" t="11553" r="5204" b="61553"/>
          <a:stretch/>
        </p:blipFill>
        <p:spPr>
          <a:xfrm>
            <a:off x="3720546" y="3805910"/>
            <a:ext cx="841562" cy="1007057"/>
          </a:xfrm>
          <a:prstGeom prst="rect">
            <a:avLst/>
          </a:prstGeom>
          <a:noFill/>
          <a:ln>
            <a:noFill/>
          </a:ln>
        </p:spPr>
      </p:pic>
      <p:grpSp>
        <p:nvGrpSpPr>
          <p:cNvPr id="244" name="Google Shape;244;p6"/>
          <p:cNvGrpSpPr/>
          <p:nvPr/>
        </p:nvGrpSpPr>
        <p:grpSpPr>
          <a:xfrm>
            <a:off x="3954753" y="2468579"/>
            <a:ext cx="588192" cy="596081"/>
            <a:chOff x="3084200" y="623475"/>
            <a:chExt cx="663200" cy="540075"/>
          </a:xfrm>
        </p:grpSpPr>
        <p:cxnSp>
          <p:nvCxnSpPr>
            <p:cNvPr id="245" name="Google Shape;24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46" name="Google Shape;24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47" name="Google Shape;24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sp>
        <p:nvSpPr>
          <p:cNvPr id="248" name="Google Shape;248;p6"/>
          <p:cNvSpPr txBox="1"/>
          <p:nvPr/>
        </p:nvSpPr>
        <p:spPr>
          <a:xfrm>
            <a:off x="3720546" y="3194142"/>
            <a:ext cx="95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Linguistic property</a:t>
            </a:r>
            <a:endParaRPr sz="1000" b="1" i="0" u="none" strike="noStrike" cap="none">
              <a:solidFill>
                <a:srgbClr val="000000"/>
              </a:solidFill>
              <a:latin typeface="Montserrat"/>
              <a:ea typeface="Montserrat"/>
              <a:cs typeface="Montserrat"/>
              <a:sym typeface="Montserrat"/>
            </a:endParaRPr>
          </a:p>
        </p:txBody>
      </p:sp>
      <p:sp>
        <p:nvSpPr>
          <p:cNvPr id="249" name="Google Shape;249;p6"/>
          <p:cNvSpPr txBox="1"/>
          <p:nvPr/>
        </p:nvSpPr>
        <p:spPr>
          <a:xfrm>
            <a:off x="3527913" y="4707372"/>
            <a:ext cx="12861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Language model</a:t>
            </a:r>
            <a:endParaRPr sz="1000" b="1" i="0" u="none" strike="noStrike" cap="none">
              <a:solidFill>
                <a:srgbClr val="000000"/>
              </a:solidFill>
              <a:latin typeface="Montserrat"/>
              <a:ea typeface="Montserrat"/>
              <a:cs typeface="Montserrat"/>
              <a:sym typeface="Montserrat"/>
            </a:endParaRPr>
          </a:p>
        </p:txBody>
      </p:sp>
      <p:sp>
        <p:nvSpPr>
          <p:cNvPr id="250" name="Google Shape;250;p6"/>
          <p:cNvSpPr/>
          <p:nvPr/>
        </p:nvSpPr>
        <p:spPr>
          <a:xfrm>
            <a:off x="8912358" y="2626134"/>
            <a:ext cx="381900" cy="2454300"/>
          </a:xfrm>
          <a:prstGeom prst="rightBrace">
            <a:avLst>
              <a:gd name="adj1" fmla="val 42560"/>
              <a:gd name="adj2" fmla="val 50549"/>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9025607" y="3646630"/>
            <a:ext cx="19275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Significant </a:t>
            </a:r>
            <a:br>
              <a:rPr lang="en-SG" sz="1000" b="1" i="0" u="none" strike="noStrike" cap="none">
                <a:solidFill>
                  <a:srgbClr val="000000"/>
                </a:solidFill>
                <a:latin typeface="Montserrat"/>
                <a:ea typeface="Montserrat"/>
                <a:cs typeface="Montserrat"/>
                <a:sym typeface="Montserrat"/>
              </a:rPr>
            </a:br>
            <a:r>
              <a:rPr lang="en-SG" sz="1000" b="1" i="0" u="none" strike="noStrike" cap="none">
                <a:solidFill>
                  <a:srgbClr val="000000"/>
                </a:solidFill>
                <a:latin typeface="Montserrat"/>
                <a:ea typeface="Montserrat"/>
                <a:cs typeface="Montserrat"/>
                <a:sym typeface="Montserrat"/>
              </a:rPr>
              <a:t>difference </a:t>
            </a:r>
            <a:r>
              <a:rPr lang="en-SG" sz="1300" b="1" i="0" u="none" strike="noStrike" cap="none">
                <a:solidFill>
                  <a:srgbClr val="000000"/>
                </a:solidFill>
                <a:latin typeface="Montserrat"/>
                <a:ea typeface="Montserrat"/>
                <a:cs typeface="Montserrat"/>
                <a:sym typeface="Montserrat"/>
              </a:rPr>
              <a:t>⇒ </a:t>
            </a:r>
            <a:r>
              <a:rPr lang="en-SG" sz="1000" b="1" i="0" u="none" strike="noStrike" cap="none">
                <a:solidFill>
                  <a:srgbClr val="000000"/>
                </a:solidFill>
                <a:latin typeface="Montserrat"/>
                <a:ea typeface="Montserrat"/>
                <a:cs typeface="Montserrat"/>
                <a:sym typeface="Montserrat"/>
              </a:rPr>
              <a:t>Ling. prop. affects alignment</a:t>
            </a:r>
            <a:endParaRPr sz="1000" b="1" i="0" u="none" strike="noStrike" cap="none">
              <a:solidFill>
                <a:srgbClr val="000000"/>
              </a:solidFill>
              <a:latin typeface="Montserrat"/>
              <a:ea typeface="Montserrat"/>
              <a:cs typeface="Montserrat"/>
              <a:sym typeface="Montserrat"/>
            </a:endParaRPr>
          </a:p>
        </p:txBody>
      </p:sp>
      <p:grpSp>
        <p:nvGrpSpPr>
          <p:cNvPr id="252" name="Google Shape;252;p6"/>
          <p:cNvGrpSpPr/>
          <p:nvPr/>
        </p:nvGrpSpPr>
        <p:grpSpPr>
          <a:xfrm>
            <a:off x="4940640" y="2899451"/>
            <a:ext cx="1914620" cy="758129"/>
            <a:chOff x="3784568" y="1046258"/>
            <a:chExt cx="1682443" cy="500250"/>
          </a:xfrm>
        </p:grpSpPr>
        <p:sp>
          <p:nvSpPr>
            <p:cNvPr id="253" name="Google Shape;253;p6"/>
            <p:cNvSpPr txBox="1"/>
            <p:nvPr/>
          </p:nvSpPr>
          <p:spPr>
            <a:xfrm>
              <a:off x="3784568" y="1243352"/>
              <a:ext cx="12102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a:t>
              </a:r>
              <a:endParaRPr sz="1000" b="1" i="0" u="none" strike="noStrike" cap="none">
                <a:solidFill>
                  <a:srgbClr val="000000"/>
                </a:solidFill>
                <a:latin typeface="Montserrat"/>
                <a:ea typeface="Montserrat"/>
                <a:cs typeface="Montserrat"/>
                <a:sym typeface="Montserrat"/>
              </a:endParaRPr>
            </a:p>
          </p:txBody>
        </p:sp>
        <p:pic>
          <p:nvPicPr>
            <p:cNvPr id="254" name="Google Shape;254;p6"/>
            <p:cNvPicPr preferRelativeResize="0"/>
            <p:nvPr/>
          </p:nvPicPr>
          <p:blipFill rotWithShape="1">
            <a:blip r:embed="rId5">
              <a:alphaModFix/>
            </a:blip>
            <a:srcRect r="70249"/>
            <a:stretch/>
          </p:blipFill>
          <p:spPr>
            <a:xfrm>
              <a:off x="4232805" y="1076005"/>
              <a:ext cx="122279" cy="147392"/>
            </a:xfrm>
            <a:prstGeom prst="rect">
              <a:avLst/>
            </a:prstGeom>
            <a:noFill/>
            <a:ln>
              <a:noFill/>
            </a:ln>
          </p:spPr>
        </p:pic>
        <p:pic>
          <p:nvPicPr>
            <p:cNvPr id="255" name="Google Shape;255;p6"/>
            <p:cNvPicPr preferRelativeResize="0"/>
            <p:nvPr/>
          </p:nvPicPr>
          <p:blipFill rotWithShape="1">
            <a:blip r:embed="rId5">
              <a:alphaModFix/>
            </a:blip>
            <a:srcRect l="51753"/>
            <a:stretch/>
          </p:blipFill>
          <p:spPr>
            <a:xfrm>
              <a:off x="4523217" y="1076005"/>
              <a:ext cx="198306" cy="147392"/>
            </a:xfrm>
            <a:prstGeom prst="rect">
              <a:avLst/>
            </a:prstGeom>
            <a:noFill/>
            <a:ln>
              <a:noFill/>
            </a:ln>
          </p:spPr>
        </p:pic>
        <p:grpSp>
          <p:nvGrpSpPr>
            <p:cNvPr id="256" name="Google Shape;256;p6"/>
            <p:cNvGrpSpPr/>
            <p:nvPr/>
          </p:nvGrpSpPr>
          <p:grpSpPr>
            <a:xfrm>
              <a:off x="4357213" y="1085301"/>
              <a:ext cx="164872" cy="125459"/>
              <a:chOff x="3084200" y="623475"/>
              <a:chExt cx="663200" cy="540075"/>
            </a:xfrm>
          </p:grpSpPr>
          <p:cxnSp>
            <p:nvCxnSpPr>
              <p:cNvPr id="257" name="Google Shape;257;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58" name="Google Shape;258;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59" name="Google Shape;259;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0" name="Google Shape;260;p6"/>
            <p:cNvPicPr preferRelativeResize="0"/>
            <p:nvPr/>
          </p:nvPicPr>
          <p:blipFill rotWithShape="1">
            <a:blip r:embed="rId4">
              <a:alphaModFix/>
            </a:blip>
            <a:srcRect l="70922" t="11553" r="5204" b="61553"/>
            <a:stretch/>
          </p:blipFill>
          <p:spPr>
            <a:xfrm>
              <a:off x="4749828" y="1046258"/>
              <a:ext cx="204779" cy="186290"/>
            </a:xfrm>
            <a:prstGeom prst="rect">
              <a:avLst/>
            </a:prstGeom>
            <a:noFill/>
            <a:ln>
              <a:noFill/>
            </a:ln>
          </p:spPr>
        </p:pic>
        <p:pic>
          <p:nvPicPr>
            <p:cNvPr id="261" name="Google Shape;261;p6"/>
            <p:cNvPicPr preferRelativeResize="0"/>
            <p:nvPr/>
          </p:nvPicPr>
          <p:blipFill rotWithShape="1">
            <a:blip r:embed="rId6">
              <a:alphaModFix/>
            </a:blip>
            <a:srcRect l="24740" r="-7" b="81508"/>
            <a:stretch/>
          </p:blipFill>
          <p:spPr>
            <a:xfrm>
              <a:off x="5114512" y="1334817"/>
              <a:ext cx="70670" cy="37206"/>
            </a:xfrm>
            <a:prstGeom prst="rect">
              <a:avLst/>
            </a:prstGeom>
            <a:noFill/>
            <a:ln>
              <a:noFill/>
            </a:ln>
          </p:spPr>
        </p:pic>
        <p:pic>
          <p:nvPicPr>
            <p:cNvPr id="262" name="Google Shape;262;p6"/>
            <p:cNvPicPr preferRelativeResize="0"/>
            <p:nvPr/>
          </p:nvPicPr>
          <p:blipFill rotWithShape="1">
            <a:blip r:embed="rId5">
              <a:alphaModFix/>
            </a:blip>
            <a:srcRect r="70249"/>
            <a:stretch/>
          </p:blipFill>
          <p:spPr>
            <a:xfrm>
              <a:off x="5105927" y="1365983"/>
              <a:ext cx="122279" cy="147392"/>
            </a:xfrm>
            <a:prstGeom prst="rect">
              <a:avLst/>
            </a:prstGeom>
            <a:noFill/>
            <a:ln>
              <a:noFill/>
            </a:ln>
          </p:spPr>
        </p:pic>
        <p:pic>
          <p:nvPicPr>
            <p:cNvPr id="263" name="Google Shape;263;p6"/>
            <p:cNvPicPr preferRelativeResize="0"/>
            <p:nvPr/>
          </p:nvPicPr>
          <p:blipFill rotWithShape="1">
            <a:blip r:embed="rId5">
              <a:alphaModFix/>
            </a:blip>
            <a:srcRect l="51753" r="31050" b="-22473"/>
            <a:stretch/>
          </p:blipFill>
          <p:spPr>
            <a:xfrm>
              <a:off x="5396341" y="1365983"/>
              <a:ext cx="70670" cy="180525"/>
            </a:xfrm>
            <a:prstGeom prst="rect">
              <a:avLst/>
            </a:prstGeom>
            <a:noFill/>
            <a:ln>
              <a:noFill/>
            </a:ln>
          </p:spPr>
        </p:pic>
        <p:grpSp>
          <p:nvGrpSpPr>
            <p:cNvPr id="264" name="Google Shape;264;p6"/>
            <p:cNvGrpSpPr/>
            <p:nvPr/>
          </p:nvGrpSpPr>
          <p:grpSpPr>
            <a:xfrm>
              <a:off x="5230335" y="1375278"/>
              <a:ext cx="164872" cy="125459"/>
              <a:chOff x="3084200" y="623475"/>
              <a:chExt cx="663200" cy="540075"/>
            </a:xfrm>
          </p:grpSpPr>
          <p:cxnSp>
            <p:nvCxnSpPr>
              <p:cNvPr id="265" name="Google Shape;26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66" name="Google Shape;26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67" name="Google Shape;26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8" name="Google Shape;268;p6"/>
            <p:cNvPicPr preferRelativeResize="0"/>
            <p:nvPr/>
          </p:nvPicPr>
          <p:blipFill rotWithShape="1">
            <a:blip r:embed="rId4">
              <a:alphaModFix/>
            </a:blip>
            <a:srcRect l="70922" t="11553" r="5204" b="61553"/>
            <a:stretch/>
          </p:blipFill>
          <p:spPr>
            <a:xfrm>
              <a:off x="4750243" y="1336235"/>
              <a:ext cx="204779" cy="186290"/>
            </a:xfrm>
            <a:prstGeom prst="rect">
              <a:avLst/>
            </a:prstGeom>
            <a:noFill/>
            <a:ln>
              <a:noFill/>
            </a:ln>
          </p:spPr>
        </p:pic>
        <p:cxnSp>
          <p:nvCxnSpPr>
            <p:cNvPr id="269" name="Google Shape;269;p6"/>
            <p:cNvCxnSpPr/>
            <p:nvPr/>
          </p:nvCxnSpPr>
          <p:spPr>
            <a:xfrm rot="10800000" flipH="1">
              <a:off x="4993170" y="1422911"/>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270" name="Google Shape;270;p6"/>
          <p:cNvGrpSpPr/>
          <p:nvPr/>
        </p:nvGrpSpPr>
        <p:grpSpPr>
          <a:xfrm>
            <a:off x="7330473" y="4111495"/>
            <a:ext cx="1646231" cy="688216"/>
            <a:chOff x="3951598" y="3165970"/>
            <a:chExt cx="1446600" cy="454118"/>
          </a:xfrm>
        </p:grpSpPr>
        <p:sp>
          <p:nvSpPr>
            <p:cNvPr id="271" name="Google Shape;271;p6"/>
            <p:cNvSpPr txBox="1"/>
            <p:nvPr/>
          </p:nvSpPr>
          <p:spPr>
            <a:xfrm>
              <a:off x="3951598" y="3374088"/>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Original encoding performance</a:t>
              </a:r>
              <a:endParaRPr sz="1000" b="1" i="0" u="none" strike="noStrike" cap="none">
                <a:solidFill>
                  <a:srgbClr val="000000"/>
                </a:solidFill>
                <a:latin typeface="Montserrat"/>
                <a:ea typeface="Montserrat"/>
                <a:cs typeface="Montserrat"/>
                <a:sym typeface="Montserrat"/>
              </a:endParaRPr>
            </a:p>
          </p:txBody>
        </p:sp>
        <p:pic>
          <p:nvPicPr>
            <p:cNvPr id="272" name="Google Shape;272;p6"/>
            <p:cNvPicPr preferRelativeResize="0"/>
            <p:nvPr/>
          </p:nvPicPr>
          <p:blipFill rotWithShape="1">
            <a:blip r:embed="rId7">
              <a:alphaModFix/>
            </a:blip>
            <a:srcRect/>
            <a:stretch/>
          </p:blipFill>
          <p:spPr>
            <a:xfrm>
              <a:off x="4290101" y="3191452"/>
              <a:ext cx="119398" cy="149608"/>
            </a:xfrm>
            <a:prstGeom prst="rect">
              <a:avLst/>
            </a:prstGeom>
            <a:noFill/>
            <a:ln>
              <a:noFill/>
            </a:ln>
          </p:spPr>
        </p:pic>
        <p:pic>
          <p:nvPicPr>
            <p:cNvPr id="273" name="Google Shape;273;p6"/>
            <p:cNvPicPr preferRelativeResize="0"/>
            <p:nvPr/>
          </p:nvPicPr>
          <p:blipFill rotWithShape="1">
            <a:blip r:embed="rId5">
              <a:alphaModFix/>
            </a:blip>
            <a:srcRect l="51753"/>
            <a:stretch/>
          </p:blipFill>
          <p:spPr>
            <a:xfrm>
              <a:off x="4579249" y="3192558"/>
              <a:ext cx="198306" cy="147392"/>
            </a:xfrm>
            <a:prstGeom prst="rect">
              <a:avLst/>
            </a:prstGeom>
            <a:noFill/>
            <a:ln>
              <a:noFill/>
            </a:ln>
          </p:spPr>
        </p:pic>
        <p:pic>
          <p:nvPicPr>
            <p:cNvPr id="274" name="Google Shape;274;p6"/>
            <p:cNvPicPr preferRelativeResize="0"/>
            <p:nvPr/>
          </p:nvPicPr>
          <p:blipFill rotWithShape="1">
            <a:blip r:embed="rId4">
              <a:alphaModFix/>
            </a:blip>
            <a:srcRect l="70922" t="11553" r="5204" b="61553"/>
            <a:stretch/>
          </p:blipFill>
          <p:spPr>
            <a:xfrm>
              <a:off x="4385127" y="3175329"/>
              <a:ext cx="204779" cy="186290"/>
            </a:xfrm>
            <a:prstGeom prst="rect">
              <a:avLst/>
            </a:prstGeom>
            <a:noFill/>
            <a:ln>
              <a:noFill/>
            </a:ln>
          </p:spPr>
        </p:pic>
        <p:grpSp>
          <p:nvGrpSpPr>
            <p:cNvPr id="275" name="Google Shape;275;p6"/>
            <p:cNvGrpSpPr/>
            <p:nvPr/>
          </p:nvGrpSpPr>
          <p:grpSpPr>
            <a:xfrm>
              <a:off x="4817257" y="3165970"/>
              <a:ext cx="164942" cy="204882"/>
              <a:chOff x="7332910" y="658831"/>
              <a:chExt cx="164942" cy="204882"/>
            </a:xfrm>
          </p:grpSpPr>
          <p:sp>
            <p:nvSpPr>
              <p:cNvPr id="276" name="Google Shape;276;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78" name="Google Shape;278;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79" name="Google Shape;279;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80" name="Google Shape;280;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281" name="Google Shape;281;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282" name="Google Shape;282;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283" name="Google Shape;283;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284" name="Google Shape;284;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285" name="Google Shape;285;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0" name="Google Shape;290;p6"/>
          <p:cNvGrpSpPr/>
          <p:nvPr/>
        </p:nvGrpSpPr>
        <p:grpSpPr>
          <a:xfrm>
            <a:off x="7330453" y="3084787"/>
            <a:ext cx="1646231" cy="620796"/>
            <a:chOff x="5382138" y="2332694"/>
            <a:chExt cx="1446600" cy="409631"/>
          </a:xfrm>
        </p:grpSpPr>
        <p:sp>
          <p:nvSpPr>
            <p:cNvPr id="291" name="Google Shape;291;p6"/>
            <p:cNvSpPr txBox="1"/>
            <p:nvPr/>
          </p:nvSpPr>
          <p:spPr>
            <a:xfrm>
              <a:off x="5382138" y="2496325"/>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encoding performance</a:t>
              </a:r>
              <a:endParaRPr sz="1000" b="1" i="0" u="none" strike="noStrike" cap="none">
                <a:solidFill>
                  <a:srgbClr val="000000"/>
                </a:solidFill>
                <a:latin typeface="Montserrat"/>
                <a:ea typeface="Montserrat"/>
                <a:cs typeface="Montserrat"/>
                <a:sym typeface="Montserrat"/>
              </a:endParaRPr>
            </a:p>
          </p:txBody>
        </p:sp>
        <p:pic>
          <p:nvPicPr>
            <p:cNvPr id="292" name="Google Shape;292;p6"/>
            <p:cNvPicPr preferRelativeResize="0"/>
            <p:nvPr/>
          </p:nvPicPr>
          <p:blipFill rotWithShape="1">
            <a:blip r:embed="rId8">
              <a:alphaModFix/>
            </a:blip>
            <a:srcRect/>
            <a:stretch/>
          </p:blipFill>
          <p:spPr>
            <a:xfrm>
              <a:off x="5486287" y="2378649"/>
              <a:ext cx="122275" cy="149608"/>
            </a:xfrm>
            <a:prstGeom prst="rect">
              <a:avLst/>
            </a:prstGeom>
            <a:noFill/>
            <a:ln>
              <a:noFill/>
            </a:ln>
          </p:spPr>
        </p:pic>
        <p:pic>
          <p:nvPicPr>
            <p:cNvPr id="293" name="Google Shape;293;p6"/>
            <p:cNvPicPr preferRelativeResize="0"/>
            <p:nvPr/>
          </p:nvPicPr>
          <p:blipFill rotWithShape="1">
            <a:blip r:embed="rId5">
              <a:alphaModFix/>
            </a:blip>
            <a:srcRect l="51753"/>
            <a:stretch/>
          </p:blipFill>
          <p:spPr>
            <a:xfrm>
              <a:off x="6284424" y="2371806"/>
              <a:ext cx="198306" cy="147392"/>
            </a:xfrm>
            <a:prstGeom prst="rect">
              <a:avLst/>
            </a:prstGeom>
            <a:noFill/>
            <a:ln>
              <a:noFill/>
            </a:ln>
          </p:spPr>
        </p:pic>
        <p:grpSp>
          <p:nvGrpSpPr>
            <p:cNvPr id="294" name="Google Shape;294;p6"/>
            <p:cNvGrpSpPr/>
            <p:nvPr/>
          </p:nvGrpSpPr>
          <p:grpSpPr>
            <a:xfrm>
              <a:off x="6559673" y="2332694"/>
              <a:ext cx="164942" cy="204882"/>
              <a:chOff x="7332910" y="658831"/>
              <a:chExt cx="164942" cy="204882"/>
            </a:xfrm>
          </p:grpSpPr>
          <p:sp>
            <p:nvSpPr>
              <p:cNvPr id="295" name="Google Shape;295;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6" name="Google Shape;296;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97" name="Google Shape;297;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8" name="Google Shape;298;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9" name="Google Shape;299;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300" name="Google Shape;300;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301" name="Google Shape;301;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302" name="Google Shape;302;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303" name="Google Shape;303;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304" name="Google Shape;304;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9" name="Google Shape;309;p6"/>
            <p:cNvPicPr preferRelativeResize="0"/>
            <p:nvPr/>
          </p:nvPicPr>
          <p:blipFill rotWithShape="1">
            <a:blip r:embed="rId6">
              <a:alphaModFix/>
            </a:blip>
            <a:srcRect l="24740" r="-7" b="81508"/>
            <a:stretch/>
          </p:blipFill>
          <p:spPr>
            <a:xfrm>
              <a:off x="5970274" y="2342760"/>
              <a:ext cx="70670" cy="37206"/>
            </a:xfrm>
            <a:prstGeom prst="rect">
              <a:avLst/>
            </a:prstGeom>
            <a:noFill/>
            <a:ln>
              <a:noFill/>
            </a:ln>
          </p:spPr>
        </p:pic>
        <p:pic>
          <p:nvPicPr>
            <p:cNvPr id="310" name="Google Shape;310;p6"/>
            <p:cNvPicPr preferRelativeResize="0"/>
            <p:nvPr/>
          </p:nvPicPr>
          <p:blipFill rotWithShape="1">
            <a:blip r:embed="rId5">
              <a:alphaModFix/>
            </a:blip>
            <a:srcRect r="70249"/>
            <a:stretch/>
          </p:blipFill>
          <p:spPr>
            <a:xfrm>
              <a:off x="5961689" y="2373926"/>
              <a:ext cx="122279" cy="147392"/>
            </a:xfrm>
            <a:prstGeom prst="rect">
              <a:avLst/>
            </a:prstGeom>
            <a:noFill/>
            <a:ln>
              <a:noFill/>
            </a:ln>
          </p:spPr>
        </p:pic>
        <p:pic>
          <p:nvPicPr>
            <p:cNvPr id="311" name="Google Shape;311;p6"/>
            <p:cNvPicPr preferRelativeResize="0"/>
            <p:nvPr/>
          </p:nvPicPr>
          <p:blipFill rotWithShape="1">
            <a:blip r:embed="rId5">
              <a:alphaModFix/>
            </a:blip>
            <a:srcRect l="51753" r="31050" b="-22473"/>
            <a:stretch/>
          </p:blipFill>
          <p:spPr>
            <a:xfrm>
              <a:off x="6252103" y="2373926"/>
              <a:ext cx="70670" cy="180525"/>
            </a:xfrm>
            <a:prstGeom prst="rect">
              <a:avLst/>
            </a:prstGeom>
            <a:noFill/>
            <a:ln>
              <a:noFill/>
            </a:ln>
          </p:spPr>
        </p:pic>
        <p:grpSp>
          <p:nvGrpSpPr>
            <p:cNvPr id="312" name="Google Shape;312;p6"/>
            <p:cNvGrpSpPr/>
            <p:nvPr/>
          </p:nvGrpSpPr>
          <p:grpSpPr>
            <a:xfrm>
              <a:off x="6086097" y="2383221"/>
              <a:ext cx="164872" cy="125459"/>
              <a:chOff x="3084200" y="623475"/>
              <a:chExt cx="663200" cy="540075"/>
            </a:xfrm>
          </p:grpSpPr>
          <p:cxnSp>
            <p:nvCxnSpPr>
              <p:cNvPr id="313" name="Google Shape;313;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314" name="Google Shape;314;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315" name="Google Shape;315;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316" name="Google Shape;316;p6"/>
            <p:cNvPicPr preferRelativeResize="0"/>
            <p:nvPr/>
          </p:nvPicPr>
          <p:blipFill rotWithShape="1">
            <a:blip r:embed="rId4">
              <a:alphaModFix/>
            </a:blip>
            <a:srcRect l="70922" t="11553" r="5204" b="61553"/>
            <a:stretch/>
          </p:blipFill>
          <p:spPr>
            <a:xfrm>
              <a:off x="5606005" y="2344178"/>
              <a:ext cx="204779" cy="186290"/>
            </a:xfrm>
            <a:prstGeom prst="rect">
              <a:avLst/>
            </a:prstGeom>
            <a:noFill/>
            <a:ln>
              <a:noFill/>
            </a:ln>
          </p:spPr>
        </p:pic>
        <p:cxnSp>
          <p:nvCxnSpPr>
            <p:cNvPr id="317" name="Google Shape;317;p6"/>
            <p:cNvCxnSpPr/>
            <p:nvPr/>
          </p:nvCxnSpPr>
          <p:spPr>
            <a:xfrm rot="10800000" flipH="1">
              <a:off x="5848932" y="2430854"/>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318" name="Google Shape;318;p6"/>
          <p:cNvGrpSpPr/>
          <p:nvPr/>
        </p:nvGrpSpPr>
        <p:grpSpPr>
          <a:xfrm>
            <a:off x="1539177" y="3719174"/>
            <a:ext cx="1468717" cy="2085063"/>
            <a:chOff x="632737" y="1707425"/>
            <a:chExt cx="1290613" cy="1375825"/>
          </a:xfrm>
        </p:grpSpPr>
        <p:sp>
          <p:nvSpPr>
            <p:cNvPr id="319" name="Google Shape;319;p6"/>
            <p:cNvSpPr txBox="1"/>
            <p:nvPr/>
          </p:nvSpPr>
          <p:spPr>
            <a:xfrm>
              <a:off x="690354" y="2515425"/>
              <a:ext cx="11301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Naturalistic stimulus</a:t>
              </a:r>
              <a:endParaRPr sz="1000" b="1" i="0" u="none" strike="noStrike" cap="none">
                <a:solidFill>
                  <a:srgbClr val="000000"/>
                </a:solidFill>
                <a:latin typeface="Montserrat"/>
                <a:ea typeface="Montserrat"/>
                <a:cs typeface="Montserrat"/>
                <a:sym typeface="Montserrat"/>
              </a:endParaRPr>
            </a:p>
          </p:txBody>
        </p:sp>
        <p:sp>
          <p:nvSpPr>
            <p:cNvPr id="320" name="Google Shape;320;p6"/>
            <p:cNvSpPr/>
            <p:nvPr/>
          </p:nvSpPr>
          <p:spPr>
            <a:xfrm>
              <a:off x="690350" y="1707425"/>
              <a:ext cx="1065900" cy="790500"/>
            </a:xfrm>
            <a:prstGeom prst="wedgeEllipseCallout">
              <a:avLst>
                <a:gd name="adj1" fmla="val -36382"/>
                <a:gd name="adj2" fmla="val 666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txBox="1"/>
            <p:nvPr/>
          </p:nvSpPr>
          <p:spPr>
            <a:xfrm>
              <a:off x="632737" y="1879091"/>
              <a:ext cx="1210200" cy="4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This is Los Angeles. And it's the </a:t>
              </a:r>
              <a:r>
                <a:rPr lang="en-SG" sz="1200" b="1" i="0" u="none" strike="noStrike" cap="none">
                  <a:solidFill>
                    <a:srgbClr val="000000"/>
                  </a:solidFill>
                  <a:latin typeface="Montserrat"/>
                  <a:ea typeface="Montserrat"/>
                  <a:cs typeface="Montserrat"/>
                  <a:sym typeface="Montserrat"/>
                </a:rPr>
                <a:t>…</a:t>
              </a:r>
              <a:endParaRPr sz="1200" b="0" i="0" u="none" strike="noStrike" cap="none">
                <a:solidFill>
                  <a:srgbClr val="595959"/>
                </a:solidFill>
                <a:latin typeface="Montserrat"/>
                <a:ea typeface="Montserrat"/>
                <a:cs typeface="Montserrat"/>
                <a:sym typeface="Montserrat"/>
              </a:endParaRPr>
            </a:p>
          </p:txBody>
        </p:sp>
        <p:pic>
          <p:nvPicPr>
            <p:cNvPr id="322" name="Google Shape;322;p6"/>
            <p:cNvPicPr preferRelativeResize="0"/>
            <p:nvPr/>
          </p:nvPicPr>
          <p:blipFill rotWithShape="1">
            <a:blip r:embed="rId9">
              <a:alphaModFix/>
            </a:blip>
            <a:srcRect/>
            <a:stretch/>
          </p:blipFill>
          <p:spPr>
            <a:xfrm rot="10800000">
              <a:off x="1591025" y="2767025"/>
              <a:ext cx="332325" cy="316225"/>
            </a:xfrm>
            <a:prstGeom prst="rect">
              <a:avLst/>
            </a:prstGeom>
            <a:noFill/>
            <a:ln>
              <a:noFill/>
            </a:ln>
          </p:spPr>
        </p:pic>
      </p:grpSp>
      <p:cxnSp>
        <p:nvCxnSpPr>
          <p:cNvPr id="323" name="Google Shape;323;p6"/>
          <p:cNvCxnSpPr>
            <a:stCxn id="321" idx="3"/>
            <a:endCxn id="248" idx="1"/>
          </p:cNvCxnSpPr>
          <p:nvPr/>
        </p:nvCxnSpPr>
        <p:spPr>
          <a:xfrm rot="10800000" flipH="1">
            <a:off x="2916385" y="3380518"/>
            <a:ext cx="804300" cy="9273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4" name="Google Shape;324;p6"/>
          <p:cNvCxnSpPr>
            <a:stCxn id="321" idx="3"/>
            <a:endCxn id="325" idx="2"/>
          </p:cNvCxnSpPr>
          <p:nvPr/>
        </p:nvCxnSpPr>
        <p:spPr>
          <a:xfrm>
            <a:off x="2916385" y="4307818"/>
            <a:ext cx="783900" cy="1624500"/>
          </a:xfrm>
          <a:prstGeom prst="bentConnector3">
            <a:avLst>
              <a:gd name="adj1" fmla="val 50008"/>
            </a:avLst>
          </a:prstGeom>
          <a:noFill/>
          <a:ln w="38100" cap="flat" cmpd="sng">
            <a:solidFill>
              <a:srgbClr val="777777"/>
            </a:solidFill>
            <a:prstDash val="solid"/>
            <a:round/>
            <a:headEnd type="none" w="sm" len="sm"/>
            <a:tailEnd type="triangle" w="med" len="med"/>
          </a:ln>
        </p:spPr>
      </p:cxnSp>
      <p:cxnSp>
        <p:nvCxnSpPr>
          <p:cNvPr id="326" name="Google Shape;326;p6"/>
          <p:cNvCxnSpPr>
            <a:stCxn id="321" idx="3"/>
            <a:endCxn id="243" idx="1"/>
          </p:cNvCxnSpPr>
          <p:nvPr/>
        </p:nvCxnSpPr>
        <p:spPr>
          <a:xfrm>
            <a:off x="2916385" y="4307818"/>
            <a:ext cx="804300" cy="15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7" name="Google Shape;327;p6"/>
          <p:cNvCxnSpPr/>
          <p:nvPr/>
        </p:nvCxnSpPr>
        <p:spPr>
          <a:xfrm rot="10800000" flipH="1">
            <a:off x="4666734" y="3187641"/>
            <a:ext cx="628800" cy="3600"/>
          </a:xfrm>
          <a:prstGeom prst="straightConnector1">
            <a:avLst/>
          </a:prstGeom>
          <a:noFill/>
          <a:ln w="38100" cap="flat" cmpd="sng">
            <a:solidFill>
              <a:srgbClr val="777777"/>
            </a:solidFill>
            <a:prstDash val="solid"/>
            <a:round/>
            <a:headEnd type="none" w="sm" len="sm"/>
            <a:tailEnd type="triangle" w="med" len="med"/>
          </a:ln>
        </p:spPr>
      </p:cxnSp>
      <p:cxnSp>
        <p:nvCxnSpPr>
          <p:cNvPr id="328" name="Google Shape;328;p6"/>
          <p:cNvCxnSpPr/>
          <p:nvPr/>
        </p:nvCxnSpPr>
        <p:spPr>
          <a:xfrm rot="10800000" flipH="1">
            <a:off x="4691787" y="4381243"/>
            <a:ext cx="2631900" cy="21900"/>
          </a:xfrm>
          <a:prstGeom prst="straightConnector1">
            <a:avLst/>
          </a:prstGeom>
          <a:noFill/>
          <a:ln w="38100" cap="flat" cmpd="sng">
            <a:solidFill>
              <a:srgbClr val="777777"/>
            </a:solidFill>
            <a:prstDash val="solid"/>
            <a:round/>
            <a:headEnd type="none" w="sm" len="sm"/>
            <a:tailEnd type="triangle" w="med" len="med"/>
          </a:ln>
        </p:spPr>
      </p:cxnSp>
      <p:sp>
        <p:nvSpPr>
          <p:cNvPr id="325" name="Google Shape;325;p6"/>
          <p:cNvSpPr/>
          <p:nvPr/>
        </p:nvSpPr>
        <p:spPr>
          <a:xfrm>
            <a:off x="3700417" y="5897789"/>
            <a:ext cx="51900" cy="690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329" name="Google Shape;329;p6"/>
          <p:cNvCxnSpPr>
            <a:endCxn id="253" idx="2"/>
          </p:cNvCxnSpPr>
          <p:nvPr/>
        </p:nvCxnSpPr>
        <p:spPr>
          <a:xfrm rot="10800000" flipH="1">
            <a:off x="4691744" y="3570960"/>
            <a:ext cx="937500" cy="651000"/>
          </a:xfrm>
          <a:prstGeom prst="bentConnector2">
            <a:avLst/>
          </a:prstGeom>
          <a:noFill/>
          <a:ln w="38100" cap="flat" cmpd="sng">
            <a:solidFill>
              <a:srgbClr val="777777"/>
            </a:solidFill>
            <a:prstDash val="solid"/>
            <a:round/>
            <a:headEnd type="none" w="sm" len="sm"/>
            <a:tailEnd type="triangle" w="med" len="med"/>
          </a:ln>
        </p:spPr>
      </p:cxnSp>
      <p:cxnSp>
        <p:nvCxnSpPr>
          <p:cNvPr id="330" name="Google Shape;330;p6"/>
          <p:cNvCxnSpPr>
            <a:stCxn id="263" idx="3"/>
            <a:endCxn id="291" idx="1"/>
          </p:cNvCxnSpPr>
          <p:nvPr/>
        </p:nvCxnSpPr>
        <p:spPr>
          <a:xfrm rot="10800000" flipH="1">
            <a:off x="6855261" y="3519287"/>
            <a:ext cx="475200" cy="1500"/>
          </a:xfrm>
          <a:prstGeom prst="straightConnector1">
            <a:avLst/>
          </a:prstGeom>
          <a:noFill/>
          <a:ln w="38100" cap="flat" cmpd="sng">
            <a:solidFill>
              <a:srgbClr val="777777"/>
            </a:solidFill>
            <a:prstDash val="solid"/>
            <a:round/>
            <a:headEnd type="none" w="sm" len="sm"/>
            <a:tailEnd type="triangle" w="med" len="med"/>
          </a:ln>
        </p:spPr>
      </p:cxnSp>
      <p:cxnSp>
        <p:nvCxnSpPr>
          <p:cNvPr id="331" name="Google Shape;331;p6"/>
          <p:cNvCxnSpPr/>
          <p:nvPr/>
        </p:nvCxnSpPr>
        <p:spPr>
          <a:xfrm rot="10800000" flipH="1">
            <a:off x="5083901" y="4838437"/>
            <a:ext cx="2239500" cy="1096500"/>
          </a:xfrm>
          <a:prstGeom prst="bentConnector3">
            <a:avLst>
              <a:gd name="adj1" fmla="val 88369"/>
            </a:avLst>
          </a:prstGeom>
          <a:noFill/>
          <a:ln w="38100" cap="flat" cmpd="sng">
            <a:solidFill>
              <a:srgbClr val="777777"/>
            </a:solidFill>
            <a:prstDash val="solid"/>
            <a:round/>
            <a:headEnd type="none" w="sm" len="sm"/>
            <a:tailEnd type="triangle" w="med" len="med"/>
          </a:ln>
        </p:spPr>
      </p:cxnSp>
      <p:sp>
        <p:nvSpPr>
          <p:cNvPr id="332" name="Google Shape;332;p6"/>
          <p:cNvSpPr/>
          <p:nvPr/>
        </p:nvSpPr>
        <p:spPr>
          <a:xfrm rot="-5234272">
            <a:off x="6929456" y="4230563"/>
            <a:ext cx="273918" cy="280329"/>
          </a:xfrm>
          <a:prstGeom prst="arc">
            <a:avLst>
              <a:gd name="adj1" fmla="val 10340791"/>
              <a:gd name="adj2" fmla="val 0"/>
            </a:avLst>
          </a:prstGeom>
          <a:noFill/>
          <a:ln w="38100" cap="flat" cmpd="sng">
            <a:solidFill>
              <a:srgbClr val="7777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33" name="Google Shape;333;p6"/>
          <p:cNvCxnSpPr/>
          <p:nvPr/>
        </p:nvCxnSpPr>
        <p:spPr>
          <a:xfrm rot="-5400000">
            <a:off x="6924977" y="3843271"/>
            <a:ext cx="536400" cy="261300"/>
          </a:xfrm>
          <a:prstGeom prst="bentConnector3">
            <a:avLst>
              <a:gd name="adj1" fmla="val 98923"/>
            </a:avLst>
          </a:prstGeom>
          <a:noFill/>
          <a:ln w="38100" cap="flat" cmpd="sng">
            <a:solidFill>
              <a:srgbClr val="777777"/>
            </a:solidFill>
            <a:prstDash val="solid"/>
            <a:round/>
            <a:headEnd type="none" w="sm" len="sm"/>
            <a:tailEnd type="triangle" w="med" len="med"/>
          </a:ln>
        </p:spPr>
      </p:cxnSp>
      <p:cxnSp>
        <p:nvCxnSpPr>
          <p:cNvPr id="334" name="Google Shape;334;p6"/>
          <p:cNvCxnSpPr/>
          <p:nvPr/>
        </p:nvCxnSpPr>
        <p:spPr>
          <a:xfrm>
            <a:off x="7062528" y="4516121"/>
            <a:ext cx="0" cy="359100"/>
          </a:xfrm>
          <a:prstGeom prst="straightConnector1">
            <a:avLst/>
          </a:prstGeom>
          <a:noFill/>
          <a:ln w="38100" cap="flat" cmpd="sng">
            <a:solidFill>
              <a:srgbClr val="777777"/>
            </a:solidFill>
            <a:prstDash val="solid"/>
            <a:round/>
            <a:headEnd type="none" w="sm" len="sm"/>
            <a:tailEnd type="none" w="sm" len="sm"/>
          </a:ln>
        </p:spPr>
      </p:cxnSp>
      <p:sp>
        <p:nvSpPr>
          <p:cNvPr id="2" name="Footer Placeholder 4">
            <a:extLst>
              <a:ext uri="{FF2B5EF4-FFF2-40B4-BE49-F238E27FC236}">
                <a16:creationId xmlns:a16="http://schemas.microsoft.com/office/drawing/2014/main" id="{5B9ACAAE-5F47-D5AA-C662-16B2A0063039}"/>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C5D-A7A9-394B-1AA2-91C21DE6306D}"/>
              </a:ext>
            </a:extLst>
          </p:cNvPr>
          <p:cNvSpPr>
            <a:spLocks noGrp="1"/>
          </p:cNvSpPr>
          <p:nvPr>
            <p:ph type="title"/>
          </p:nvPr>
        </p:nvSpPr>
        <p:spPr>
          <a:xfrm>
            <a:off x="0" y="304799"/>
            <a:ext cx="12192000" cy="942976"/>
          </a:xfrm>
        </p:spPr>
        <p:txBody>
          <a:bodyPr>
            <a:normAutofit/>
          </a:bodyPr>
          <a:lstStyle/>
          <a:p>
            <a:r>
              <a:rPr lang="en-US" sz="2800" b="1">
                <a:latin typeface="Helvetica Neue" panose="020B0604020202020204"/>
              </a:rPr>
              <a:t>How does brain represents complex meaning? (Where, When and What)</a:t>
            </a:r>
          </a:p>
        </p:txBody>
      </p:sp>
      <p:pic>
        <p:nvPicPr>
          <p:cNvPr id="5" name="Picture 4" descr="Text&#10;&#10;Description automatically generated with medium confidence">
            <a:extLst>
              <a:ext uri="{FF2B5EF4-FFF2-40B4-BE49-F238E27FC236}">
                <a16:creationId xmlns:a16="http://schemas.microsoft.com/office/drawing/2014/main" id="{18BC37B0-6B6A-5229-B571-2C651F2EB9E2}"/>
              </a:ext>
            </a:extLst>
          </p:cNvPr>
          <p:cNvPicPr>
            <a:picLocks noChangeAspect="1"/>
          </p:cNvPicPr>
          <p:nvPr/>
        </p:nvPicPr>
        <p:blipFill rotWithShape="1">
          <a:blip r:embed="rId2">
            <a:extLst>
              <a:ext uri="{28A0092B-C50C-407E-A947-70E740481C1C}">
                <a14:useLocalDpi xmlns:a14="http://schemas.microsoft.com/office/drawing/2010/main" val="0"/>
              </a:ext>
            </a:extLst>
          </a:blip>
          <a:srcRect r="819" b="70941"/>
          <a:stretch/>
        </p:blipFill>
        <p:spPr>
          <a:xfrm>
            <a:off x="420389" y="1600627"/>
            <a:ext cx="4761211" cy="494874"/>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CBA05232-D756-F998-DAAD-725C1F30E7FE}"/>
              </a:ext>
            </a:extLst>
          </p:cNvPr>
          <p:cNvPicPr>
            <a:picLocks noChangeAspect="1"/>
          </p:cNvPicPr>
          <p:nvPr/>
        </p:nvPicPr>
        <p:blipFill rotWithShape="1">
          <a:blip r:embed="rId2">
            <a:extLst>
              <a:ext uri="{28A0092B-C50C-407E-A947-70E740481C1C}">
                <a14:useLocalDpi xmlns:a14="http://schemas.microsoft.com/office/drawing/2010/main" val="0"/>
              </a:ext>
            </a:extLst>
          </a:blip>
          <a:srcRect r="51409"/>
          <a:stretch/>
        </p:blipFill>
        <p:spPr>
          <a:xfrm>
            <a:off x="420389" y="1600626"/>
            <a:ext cx="2332643" cy="17030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E5BB52F8-7C76-8080-AC70-9C50192D730F}"/>
              </a:ext>
            </a:extLst>
          </p:cNvPr>
          <p:cNvPicPr>
            <a:picLocks noChangeAspect="1"/>
          </p:cNvPicPr>
          <p:nvPr/>
        </p:nvPicPr>
        <p:blipFill rotWithShape="1">
          <a:blip r:embed="rId2">
            <a:extLst>
              <a:ext uri="{28A0092B-C50C-407E-A947-70E740481C1C}">
                <a14:useLocalDpi xmlns:a14="http://schemas.microsoft.com/office/drawing/2010/main" val="0"/>
              </a:ext>
            </a:extLst>
          </a:blip>
          <a:srcRect l="48591"/>
          <a:stretch/>
        </p:blipFill>
        <p:spPr>
          <a:xfrm>
            <a:off x="2753032" y="1600626"/>
            <a:ext cx="2467896" cy="170301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B1891750-36C9-ABA9-C22B-B958F7EB8169}"/>
              </a:ext>
            </a:extLst>
          </p:cNvPr>
          <p:cNvPicPr>
            <a:picLocks noChangeAspect="1"/>
          </p:cNvPicPr>
          <p:nvPr/>
        </p:nvPicPr>
        <p:blipFill rotWithShape="1">
          <a:blip r:embed="rId3">
            <a:extLst>
              <a:ext uri="{28A0092B-C50C-407E-A947-70E740481C1C}">
                <a14:useLocalDpi xmlns:a14="http://schemas.microsoft.com/office/drawing/2010/main" val="0"/>
              </a:ext>
            </a:extLst>
          </a:blip>
          <a:srcRect b="69400"/>
          <a:stretch/>
        </p:blipFill>
        <p:spPr>
          <a:xfrm>
            <a:off x="420389" y="4231862"/>
            <a:ext cx="4761211" cy="52111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594AFBE8-DF93-8FAD-DB7C-584274644CA4}"/>
              </a:ext>
            </a:extLst>
          </p:cNvPr>
          <p:cNvPicPr>
            <a:picLocks noChangeAspect="1"/>
          </p:cNvPicPr>
          <p:nvPr/>
        </p:nvPicPr>
        <p:blipFill rotWithShape="1">
          <a:blip r:embed="rId3">
            <a:extLst>
              <a:ext uri="{28A0092B-C50C-407E-A947-70E740481C1C}">
                <a14:useLocalDpi xmlns:a14="http://schemas.microsoft.com/office/drawing/2010/main" val="0"/>
              </a:ext>
            </a:extLst>
          </a:blip>
          <a:srcRect r="51007"/>
          <a:stretch/>
        </p:blipFill>
        <p:spPr>
          <a:xfrm>
            <a:off x="420389" y="4231862"/>
            <a:ext cx="2332643" cy="1703012"/>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67C40E05-14A3-78C4-0908-428D2B8633D8}"/>
              </a:ext>
            </a:extLst>
          </p:cNvPr>
          <p:cNvPicPr>
            <a:picLocks noChangeAspect="1"/>
          </p:cNvPicPr>
          <p:nvPr/>
        </p:nvPicPr>
        <p:blipFill rotWithShape="1">
          <a:blip r:embed="rId3">
            <a:extLst>
              <a:ext uri="{28A0092B-C50C-407E-A947-70E740481C1C}">
                <a14:useLocalDpi xmlns:a14="http://schemas.microsoft.com/office/drawing/2010/main" val="0"/>
              </a:ext>
            </a:extLst>
          </a:blip>
          <a:srcRect l="48993"/>
          <a:stretch/>
        </p:blipFill>
        <p:spPr>
          <a:xfrm>
            <a:off x="2753032" y="4231862"/>
            <a:ext cx="2428568" cy="1703012"/>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9CB0F0AC-37C5-D654-2822-80FD70C1DE9D}"/>
              </a:ext>
            </a:extLst>
          </p:cNvPr>
          <p:cNvPicPr>
            <a:picLocks noChangeAspect="1"/>
          </p:cNvPicPr>
          <p:nvPr/>
        </p:nvPicPr>
        <p:blipFill rotWithShape="1">
          <a:blip r:embed="rId4">
            <a:extLst>
              <a:ext uri="{28A0092B-C50C-407E-A947-70E740481C1C}">
                <a14:useLocalDpi xmlns:a14="http://schemas.microsoft.com/office/drawing/2010/main" val="0"/>
              </a:ext>
            </a:extLst>
          </a:blip>
          <a:srcRect b="69804"/>
          <a:stretch/>
        </p:blipFill>
        <p:spPr>
          <a:xfrm>
            <a:off x="6673340" y="1600627"/>
            <a:ext cx="4761210" cy="514234"/>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645A52B3-871B-B8EE-26B1-D33FDF4042D7}"/>
              </a:ext>
            </a:extLst>
          </p:cNvPr>
          <p:cNvPicPr>
            <a:picLocks noChangeAspect="1"/>
          </p:cNvPicPr>
          <p:nvPr/>
        </p:nvPicPr>
        <p:blipFill rotWithShape="1">
          <a:blip r:embed="rId4">
            <a:extLst>
              <a:ext uri="{28A0092B-C50C-407E-A947-70E740481C1C}">
                <a14:useLocalDpi xmlns:a14="http://schemas.microsoft.com/office/drawing/2010/main" val="0"/>
              </a:ext>
            </a:extLst>
          </a:blip>
          <a:srcRect r="51007"/>
          <a:stretch/>
        </p:blipFill>
        <p:spPr>
          <a:xfrm>
            <a:off x="6673340" y="1600626"/>
            <a:ext cx="2332643" cy="1703013"/>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72D33D32-B3D3-03F4-E97D-6004905DEAB7}"/>
              </a:ext>
            </a:extLst>
          </p:cNvPr>
          <p:cNvPicPr>
            <a:picLocks noChangeAspect="1"/>
          </p:cNvPicPr>
          <p:nvPr/>
        </p:nvPicPr>
        <p:blipFill rotWithShape="1">
          <a:blip r:embed="rId4">
            <a:extLst>
              <a:ext uri="{28A0092B-C50C-407E-A947-70E740481C1C}">
                <a14:useLocalDpi xmlns:a14="http://schemas.microsoft.com/office/drawing/2010/main" val="0"/>
              </a:ext>
            </a:extLst>
          </a:blip>
          <a:srcRect l="48993"/>
          <a:stretch/>
        </p:blipFill>
        <p:spPr>
          <a:xfrm>
            <a:off x="9005982" y="1600626"/>
            <a:ext cx="2428567" cy="1703013"/>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07074734-F2DF-8DB6-014B-255B31E0DC41}"/>
              </a:ext>
            </a:extLst>
          </p:cNvPr>
          <p:cNvPicPr>
            <a:picLocks noChangeAspect="1"/>
          </p:cNvPicPr>
          <p:nvPr/>
        </p:nvPicPr>
        <p:blipFill rotWithShape="1">
          <a:blip r:embed="rId5">
            <a:extLst>
              <a:ext uri="{28A0092B-C50C-407E-A947-70E740481C1C}">
                <a14:useLocalDpi xmlns:a14="http://schemas.microsoft.com/office/drawing/2010/main" val="0"/>
              </a:ext>
            </a:extLst>
          </a:blip>
          <a:srcRect b="69400"/>
          <a:stretch/>
        </p:blipFill>
        <p:spPr>
          <a:xfrm>
            <a:off x="6673340" y="4231862"/>
            <a:ext cx="4761209" cy="521113"/>
          </a:xfrm>
          <a:prstGeom prst="rect">
            <a:avLst/>
          </a:prstGeom>
        </p:spPr>
      </p:pic>
      <p:pic>
        <p:nvPicPr>
          <p:cNvPr id="18" name="Picture 17" descr="Graphical user interface&#10;&#10;Description automatically generated with medium confidence">
            <a:extLst>
              <a:ext uri="{FF2B5EF4-FFF2-40B4-BE49-F238E27FC236}">
                <a16:creationId xmlns:a16="http://schemas.microsoft.com/office/drawing/2014/main" id="{A44A1F88-ECD0-3D58-E8A5-93026EF5AA8F}"/>
              </a:ext>
            </a:extLst>
          </p:cNvPr>
          <p:cNvPicPr>
            <a:picLocks noChangeAspect="1"/>
          </p:cNvPicPr>
          <p:nvPr/>
        </p:nvPicPr>
        <p:blipFill rotWithShape="1">
          <a:blip r:embed="rId5">
            <a:extLst>
              <a:ext uri="{28A0092B-C50C-407E-A947-70E740481C1C}">
                <a14:useLocalDpi xmlns:a14="http://schemas.microsoft.com/office/drawing/2010/main" val="0"/>
              </a:ext>
            </a:extLst>
          </a:blip>
          <a:srcRect r="51007"/>
          <a:stretch/>
        </p:blipFill>
        <p:spPr>
          <a:xfrm>
            <a:off x="6673341" y="4231861"/>
            <a:ext cx="2332642" cy="1703011"/>
          </a:xfrm>
          <a:prstGeom prst="rect">
            <a:avLst/>
          </a:prstGeom>
        </p:spPr>
      </p:pic>
      <p:pic>
        <p:nvPicPr>
          <p:cNvPr id="19" name="Picture 18" descr="Graphical user interface&#10;&#10;Description automatically generated with medium confidence">
            <a:extLst>
              <a:ext uri="{FF2B5EF4-FFF2-40B4-BE49-F238E27FC236}">
                <a16:creationId xmlns:a16="http://schemas.microsoft.com/office/drawing/2014/main" id="{A569152B-2987-FA1E-3564-7363766FAEA9}"/>
              </a:ext>
            </a:extLst>
          </p:cNvPr>
          <p:cNvPicPr>
            <a:picLocks noChangeAspect="1"/>
          </p:cNvPicPr>
          <p:nvPr/>
        </p:nvPicPr>
        <p:blipFill rotWithShape="1">
          <a:blip r:embed="rId5">
            <a:extLst>
              <a:ext uri="{28A0092B-C50C-407E-A947-70E740481C1C}">
                <a14:useLocalDpi xmlns:a14="http://schemas.microsoft.com/office/drawing/2010/main" val="0"/>
              </a:ext>
            </a:extLst>
          </a:blip>
          <a:srcRect l="48993"/>
          <a:stretch/>
        </p:blipFill>
        <p:spPr>
          <a:xfrm>
            <a:off x="9005982" y="4231861"/>
            <a:ext cx="2428567" cy="1703011"/>
          </a:xfrm>
          <a:prstGeom prst="rect">
            <a:avLst/>
          </a:prstGeom>
        </p:spPr>
      </p:pic>
      <p:sp>
        <p:nvSpPr>
          <p:cNvPr id="3" name="Slide Number Placeholder 2">
            <a:extLst>
              <a:ext uri="{FF2B5EF4-FFF2-40B4-BE49-F238E27FC236}">
                <a16:creationId xmlns:a16="http://schemas.microsoft.com/office/drawing/2014/main" id="{96CB172E-E515-4391-3DB6-3A7F87E9A01A}"/>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24423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613204"/>
          </a:xfrm>
          <a:prstGeom prst="rect">
            <a:avLst/>
          </a:prstGeom>
        </p:spPr>
        <p:txBody>
          <a:bodyPr spcFirstLastPara="1" vert="horz" wrap="square" lIns="91433" tIns="45700" rIns="91433" bIns="45700" rtlCol="0" anchor="ctr" anchorCtr="0">
            <a:normAutofit/>
          </a:bodyPr>
          <a:lstStyle/>
          <a:p>
            <a:pPr>
              <a:buSzPct val="33333"/>
            </a:pPr>
            <a:r>
              <a:rPr lang="en" sz="2800" b="1">
                <a:latin typeface="Helvetica Neue"/>
              </a:rPr>
              <a:t>Speech language models lack important brain relevant semantics</a:t>
            </a:r>
            <a:endParaRPr sz="2800" b="1">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50</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Subba Reddy Oota, Emin Çelik, Fatma Deniz, Mariya Toneva. "Speech language models lack important brain-relevant semantics."  ACL 2024.</a:t>
            </a:r>
            <a:endParaRPr/>
          </a:p>
        </p:txBody>
      </p:sp>
      <p:sp>
        <p:nvSpPr>
          <p:cNvPr id="2" name="Google Shape;433;p41">
            <a:extLst>
              <a:ext uri="{FF2B5EF4-FFF2-40B4-BE49-F238E27FC236}">
                <a16:creationId xmlns:a16="http://schemas.microsoft.com/office/drawing/2014/main" id="{B7CC2E12-CFE6-0B1B-1273-CAB0BB20F864}"/>
              </a:ext>
            </a:extLst>
          </p:cNvPr>
          <p:cNvSpPr txBox="1"/>
          <p:nvPr/>
        </p:nvSpPr>
        <p:spPr>
          <a:xfrm>
            <a:off x="74076" y="560314"/>
            <a:ext cx="6900656" cy="2683771"/>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Stimuli: Narrative Stories</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Stimulus representation: pretrained NLP model and speech models</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Brain recording &amp; modality: fMRI, Reading, Listening</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b="1">
                <a:solidFill>
                  <a:schemeClr val="dk1"/>
                </a:solidFill>
                <a:latin typeface="Calibri"/>
                <a:cs typeface="Calibri"/>
                <a:sym typeface="Calibri"/>
              </a:rPr>
              <a:t>Questions:</a:t>
            </a:r>
            <a:r>
              <a:rPr lang="en" sz="1600">
                <a:solidFill>
                  <a:schemeClr val="dk1"/>
                </a:solidFill>
                <a:latin typeface="Calibri"/>
                <a:cs typeface="Calibri"/>
                <a:sym typeface="Calibri"/>
              </a:rPr>
              <a:t> </a:t>
            </a:r>
            <a:r>
              <a:rPr lang="en-US" sz="1600">
                <a:solidFill>
                  <a:schemeClr val="dk1"/>
                </a:solidFill>
                <a:latin typeface="Calibri"/>
                <a:cs typeface="Calibri"/>
                <a:sym typeface="Calibri"/>
              </a:rPr>
              <a:t>Why do text-based language models predict early auditory cortices to an impressive degree?</a:t>
            </a:r>
            <a:endParaRPr lang="en-US" sz="1600"/>
          </a:p>
          <a:p>
            <a:pPr marL="237061" indent="-262460">
              <a:lnSpc>
                <a:spcPct val="90000"/>
              </a:lnSpc>
              <a:buClr>
                <a:schemeClr val="dk1"/>
              </a:buClr>
              <a:buSzPts val="1700"/>
              <a:buChar char="•"/>
            </a:pPr>
            <a:r>
              <a:rPr lang="en-US" sz="1600"/>
              <a:t>What types of information do language models truly predict in the Brain?</a:t>
            </a:r>
          </a:p>
          <a:p>
            <a:pPr marL="237061" indent="-262460">
              <a:lnSpc>
                <a:spcPct val="90000"/>
              </a:lnSpc>
              <a:buClr>
                <a:schemeClr val="dk1"/>
              </a:buClr>
              <a:buSzPts val="1700"/>
              <a:buChar char="•"/>
            </a:pPr>
            <a:r>
              <a:rPr lang="en-US" sz="1600"/>
              <a:t>How does the type of model (text vs. speech) affect the resulting alignment?</a:t>
            </a:r>
          </a:p>
        </p:txBody>
      </p:sp>
      <p:pic>
        <p:nvPicPr>
          <p:cNvPr id="5" name="Picture 4" descr="A graph of different colored bars&#10;&#10;Description automatically generated with medium confidence">
            <a:extLst>
              <a:ext uri="{FF2B5EF4-FFF2-40B4-BE49-F238E27FC236}">
                <a16:creationId xmlns:a16="http://schemas.microsoft.com/office/drawing/2014/main" id="{335483A4-08C4-9137-7F27-D515302808FF}"/>
              </a:ext>
            </a:extLst>
          </p:cNvPr>
          <p:cNvPicPr>
            <a:picLocks noChangeAspect="1"/>
          </p:cNvPicPr>
          <p:nvPr/>
        </p:nvPicPr>
        <p:blipFill rotWithShape="1">
          <a:blip r:embed="rId4">
            <a:extLst>
              <a:ext uri="{28A0092B-C50C-407E-A947-70E740481C1C}">
                <a14:useLocalDpi xmlns:a14="http://schemas.microsoft.com/office/drawing/2010/main" val="0"/>
              </a:ext>
            </a:extLst>
          </a:blip>
          <a:srcRect r="51407"/>
          <a:stretch/>
        </p:blipFill>
        <p:spPr>
          <a:xfrm>
            <a:off x="152200" y="3404601"/>
            <a:ext cx="3982055" cy="2861574"/>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C3363094-2D40-4EC8-6462-EF03290CA560}"/>
              </a:ext>
            </a:extLst>
          </p:cNvPr>
          <p:cNvPicPr>
            <a:picLocks noChangeAspect="1"/>
          </p:cNvPicPr>
          <p:nvPr/>
        </p:nvPicPr>
        <p:blipFill rotWithShape="1">
          <a:blip r:embed="rId4">
            <a:extLst>
              <a:ext uri="{28A0092B-C50C-407E-A947-70E740481C1C}">
                <a14:useLocalDpi xmlns:a14="http://schemas.microsoft.com/office/drawing/2010/main" val="0"/>
              </a:ext>
            </a:extLst>
          </a:blip>
          <a:srcRect l="48594"/>
          <a:stretch/>
        </p:blipFill>
        <p:spPr>
          <a:xfrm>
            <a:off x="4134255" y="3373263"/>
            <a:ext cx="3982056" cy="2941297"/>
          </a:xfrm>
          <a:prstGeom prst="rect">
            <a:avLst/>
          </a:prstGeom>
        </p:spPr>
      </p:pic>
      <p:sp>
        <p:nvSpPr>
          <p:cNvPr id="7" name="Google Shape;432;p41">
            <a:extLst>
              <a:ext uri="{FF2B5EF4-FFF2-40B4-BE49-F238E27FC236}">
                <a16:creationId xmlns:a16="http://schemas.microsoft.com/office/drawing/2014/main" id="{97ACFA0C-74EB-9A82-9EF5-18F2A6ED0866}"/>
              </a:ext>
            </a:extLst>
          </p:cNvPr>
          <p:cNvSpPr txBox="1"/>
          <p:nvPr/>
        </p:nvSpPr>
        <p:spPr>
          <a:xfrm>
            <a:off x="8235403" y="3672091"/>
            <a:ext cx="3862963" cy="2185173"/>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b="1">
                <a:solidFill>
                  <a:srgbClr val="00B050"/>
                </a:solidFill>
              </a:rPr>
              <a:t>Speech models </a:t>
            </a:r>
            <a:r>
              <a:rPr lang="en-US" sz="1400" b="1"/>
              <a:t>(🔊) useful for modeling early listening: investigate </a:t>
            </a:r>
            <a:r>
              <a:rPr lang="en-US" sz="1400" b="1">
                <a:solidFill>
                  <a:srgbClr val="00B050"/>
                </a:solidFill>
              </a:rPr>
              <a:t>speech models </a:t>
            </a:r>
            <a:r>
              <a:rPr lang="en-US" sz="1400" b="1"/>
              <a:t>to learn more about AC</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solidFill>
                  <a:schemeClr val="accent2"/>
                </a:solidFill>
              </a:rPr>
              <a:t>Text models </a:t>
            </a:r>
            <a:r>
              <a:rPr lang="en-US" sz="1400" b="1"/>
              <a:t>(📖) useful for modeling </a:t>
            </a:r>
            <a:r>
              <a:rPr lang="en-US" sz="1400" b="1">
                <a:solidFill>
                  <a:srgbClr val="FFC000"/>
                </a:solidFill>
              </a:rPr>
              <a:t>late language</a:t>
            </a:r>
            <a:r>
              <a:rPr lang="en-US" sz="1400" b="1"/>
              <a:t> in both listening and reading</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But, </a:t>
            </a:r>
            <a:r>
              <a:rPr lang="en-US" sz="1400" b="1"/>
              <a:t>more work to do </a:t>
            </a:r>
            <a:r>
              <a:rPr lang="en-US" sz="1400"/>
              <a:t>for a complete end-to-end model of reading and listening in 🧠</a:t>
            </a:r>
          </a:p>
        </p:txBody>
      </p:sp>
      <p:pic>
        <p:nvPicPr>
          <p:cNvPr id="8" name="Picture 7" descr="A close-up of a pair of brain cells&#10;&#10;Description automatically generated">
            <a:extLst>
              <a:ext uri="{FF2B5EF4-FFF2-40B4-BE49-F238E27FC236}">
                <a16:creationId xmlns:a16="http://schemas.microsoft.com/office/drawing/2014/main" id="{38DE54EE-522E-809A-37AE-DF7EDDC00E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18" y="702005"/>
            <a:ext cx="4233847" cy="2604886"/>
          </a:xfrm>
          <a:prstGeom prst="rect">
            <a:avLst/>
          </a:prstGeom>
        </p:spPr>
      </p:pic>
    </p:spTree>
    <p:extLst>
      <p:ext uri="{BB962C8B-B14F-4D97-AF65-F5344CB8AC3E}">
        <p14:creationId xmlns:p14="http://schemas.microsoft.com/office/powerpoint/2010/main" val="39010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828122" y="3354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What types of information lead to high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51</a:t>
            </a:fld>
            <a:endParaRPr/>
          </a:p>
        </p:txBody>
      </p:sp>
      <p:pic>
        <p:nvPicPr>
          <p:cNvPr id="4" name="Picture 3" descr="A diagram of a computer language model&#10;&#10;Description automatically generated">
            <a:extLst>
              <a:ext uri="{FF2B5EF4-FFF2-40B4-BE49-F238E27FC236}">
                <a16:creationId xmlns:a16="http://schemas.microsoft.com/office/drawing/2014/main" id="{F0051F16-28BC-0291-CFFF-D010F78C74A7}"/>
              </a:ext>
            </a:extLst>
          </p:cNvPr>
          <p:cNvPicPr>
            <a:picLocks noChangeAspect="1"/>
          </p:cNvPicPr>
          <p:nvPr/>
        </p:nvPicPr>
        <p:blipFill rotWithShape="1">
          <a:blip r:embed="rId3">
            <a:extLst>
              <a:ext uri="{28A0092B-C50C-407E-A947-70E740481C1C}">
                <a14:useLocalDpi xmlns:a14="http://schemas.microsoft.com/office/drawing/2010/main" val="0"/>
              </a:ext>
            </a:extLst>
          </a:blip>
          <a:srcRect t="34556" r="13918"/>
          <a:stretch/>
        </p:blipFill>
        <p:spPr>
          <a:xfrm>
            <a:off x="1030448" y="3271350"/>
            <a:ext cx="7945386" cy="2982309"/>
          </a:xfrm>
          <a:prstGeom prst="rect">
            <a:avLst/>
          </a:prstGeom>
        </p:spPr>
      </p:pic>
      <p:sp>
        <p:nvSpPr>
          <p:cNvPr id="225" name="Google Shape;225;p6"/>
          <p:cNvSpPr txBox="1"/>
          <p:nvPr/>
        </p:nvSpPr>
        <p:spPr>
          <a:xfrm>
            <a:off x="5545191" y="1294464"/>
            <a:ext cx="447116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sp>
        <p:nvSpPr>
          <p:cNvPr id="2" name="Rectangle 1">
            <a:extLst>
              <a:ext uri="{FF2B5EF4-FFF2-40B4-BE49-F238E27FC236}">
                <a16:creationId xmlns:a16="http://schemas.microsoft.com/office/drawing/2014/main" id="{C8CBB516-FB7D-9D08-600E-2553E847CC40}"/>
              </a:ext>
            </a:extLst>
          </p:cNvPr>
          <p:cNvSpPr/>
          <p:nvPr/>
        </p:nvSpPr>
        <p:spPr>
          <a:xfrm>
            <a:off x="2427890" y="3111067"/>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50EDC0C-DD94-7B35-13A3-AD6B09D23DAD}"/>
              </a:ext>
            </a:extLst>
          </p:cNvPr>
          <p:cNvSpPr/>
          <p:nvPr/>
        </p:nvSpPr>
        <p:spPr>
          <a:xfrm>
            <a:off x="5099839" y="3101402"/>
            <a:ext cx="4023140"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56B220-3467-B7FF-2CCA-E575562B8172}"/>
              </a:ext>
            </a:extLst>
          </p:cNvPr>
          <p:cNvSpPr/>
          <p:nvPr/>
        </p:nvSpPr>
        <p:spPr>
          <a:xfrm>
            <a:off x="5572803" y="4299581"/>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638F95-AE0B-70A4-D321-F5CED76C623A}"/>
              </a:ext>
            </a:extLst>
          </p:cNvPr>
          <p:cNvSpPr/>
          <p:nvPr/>
        </p:nvSpPr>
        <p:spPr>
          <a:xfrm>
            <a:off x="5545191" y="5535672"/>
            <a:ext cx="441434" cy="3291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computer language model&#10;&#10;Description automatically generated">
            <a:extLst>
              <a:ext uri="{FF2B5EF4-FFF2-40B4-BE49-F238E27FC236}">
                <a16:creationId xmlns:a16="http://schemas.microsoft.com/office/drawing/2014/main" id="{DD24E090-35DC-67FE-5D87-4687C148775F}"/>
              </a:ext>
            </a:extLst>
          </p:cNvPr>
          <p:cNvPicPr>
            <a:picLocks noChangeAspect="1"/>
          </p:cNvPicPr>
          <p:nvPr/>
        </p:nvPicPr>
        <p:blipFill rotWithShape="1">
          <a:blip r:embed="rId3">
            <a:extLst>
              <a:ext uri="{28A0092B-C50C-407E-A947-70E740481C1C}">
                <a14:useLocalDpi xmlns:a14="http://schemas.microsoft.com/office/drawing/2010/main" val="0"/>
              </a:ext>
            </a:extLst>
          </a:blip>
          <a:srcRect r="28152" b="42899"/>
          <a:stretch/>
        </p:blipFill>
        <p:spPr>
          <a:xfrm>
            <a:off x="1030448" y="1696645"/>
            <a:ext cx="6631593" cy="2602092"/>
          </a:xfrm>
          <a:prstGeom prst="rect">
            <a:avLst/>
          </a:prstGeom>
        </p:spPr>
      </p:pic>
      <p:sp>
        <p:nvSpPr>
          <p:cNvPr id="8" name="Rectangle 7">
            <a:extLst>
              <a:ext uri="{FF2B5EF4-FFF2-40B4-BE49-F238E27FC236}">
                <a16:creationId xmlns:a16="http://schemas.microsoft.com/office/drawing/2014/main" id="{457C3B75-C103-8561-6D50-6A2BAE6259A8}"/>
              </a:ext>
            </a:extLst>
          </p:cNvPr>
          <p:cNvSpPr/>
          <p:nvPr/>
        </p:nvSpPr>
        <p:spPr>
          <a:xfrm>
            <a:off x="5099839" y="2824380"/>
            <a:ext cx="2782920" cy="14743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omputer language model&#10;&#10;Description automatically generated">
            <a:extLst>
              <a:ext uri="{FF2B5EF4-FFF2-40B4-BE49-F238E27FC236}">
                <a16:creationId xmlns:a16="http://schemas.microsoft.com/office/drawing/2014/main" id="{97D055D7-9A06-E2AA-6C00-AE3BAB61FE3B}"/>
              </a:ext>
            </a:extLst>
          </p:cNvPr>
          <p:cNvPicPr>
            <a:picLocks noChangeAspect="1"/>
          </p:cNvPicPr>
          <p:nvPr/>
        </p:nvPicPr>
        <p:blipFill rotWithShape="1">
          <a:blip r:embed="rId3">
            <a:extLst>
              <a:ext uri="{28A0092B-C50C-407E-A947-70E740481C1C}">
                <a14:useLocalDpi xmlns:a14="http://schemas.microsoft.com/office/drawing/2010/main" val="0"/>
              </a:ext>
            </a:extLst>
          </a:blip>
          <a:srcRect r="13918"/>
          <a:stretch/>
        </p:blipFill>
        <p:spPr>
          <a:xfrm>
            <a:off x="1030448" y="1696644"/>
            <a:ext cx="7945386" cy="4557015"/>
          </a:xfrm>
          <a:prstGeom prst="rect">
            <a:avLst/>
          </a:prstGeom>
        </p:spPr>
      </p:pic>
      <p:pic>
        <p:nvPicPr>
          <p:cNvPr id="11" name="Picture 10" descr="A diagram of a computer language model&#10;&#10;Description automatically generated">
            <a:extLst>
              <a:ext uri="{FF2B5EF4-FFF2-40B4-BE49-F238E27FC236}">
                <a16:creationId xmlns:a16="http://schemas.microsoft.com/office/drawing/2014/main" id="{4AE2E4C9-2A77-8CC3-C17F-CA4FEBCB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48" y="1696644"/>
            <a:ext cx="9229962" cy="4557015"/>
          </a:xfrm>
          <a:prstGeom prst="rect">
            <a:avLst/>
          </a:prstGeom>
        </p:spPr>
      </p:pic>
      <p:sp>
        <p:nvSpPr>
          <p:cNvPr id="10" name="Footer Placeholder 4">
            <a:extLst>
              <a:ext uri="{FF2B5EF4-FFF2-40B4-BE49-F238E27FC236}">
                <a16:creationId xmlns:a16="http://schemas.microsoft.com/office/drawing/2014/main" id="{F5E3BF72-D10C-5C37-1AF2-A39E79A3A90E}"/>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16584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t>Challenges in using DL for cognitive science</a:t>
            </a:r>
          </a:p>
          <a:p>
            <a:pPr lvl="2"/>
            <a:r>
              <a:rPr lang="en-IN"/>
              <a:t>What are the reasons for better brain alignment?</a:t>
            </a:r>
          </a:p>
          <a:p>
            <a:pPr lvl="1"/>
            <a:r>
              <a:rPr lang="en-IN">
                <a:solidFill>
                  <a:srgbClr val="FF0000"/>
                </a:solidFill>
              </a:rPr>
              <a:t>Linguistic Brain Decoding [15 min]</a:t>
            </a:r>
            <a:endParaRPr lang="en-IN" dirty="0">
              <a:solidFill>
                <a:srgbClr val="FF0000"/>
              </a:solidFill>
            </a:endParaRPr>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52</a:t>
            </a:fld>
            <a:endParaRPr lang="en-US" dirty="0"/>
          </a:p>
        </p:txBody>
      </p:sp>
    </p:spTree>
    <p:extLst>
      <p:ext uri="{BB962C8B-B14F-4D97-AF65-F5344CB8AC3E}">
        <p14:creationId xmlns:p14="http://schemas.microsoft.com/office/powerpoint/2010/main" val="256395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1F17-5617-3CA6-A5E8-0C20B63069C8}"/>
              </a:ext>
            </a:extLst>
          </p:cNvPr>
          <p:cNvSpPr>
            <a:spLocks noGrp="1"/>
          </p:cNvSpPr>
          <p:nvPr>
            <p:ph type="title"/>
          </p:nvPr>
        </p:nvSpPr>
        <p:spPr>
          <a:xfrm>
            <a:off x="838200" y="148354"/>
            <a:ext cx="10515600" cy="758825"/>
          </a:xfrm>
        </p:spPr>
        <p:txBody>
          <a:bodyPr>
            <a:normAutofit/>
          </a:bodyPr>
          <a:lstStyle/>
          <a:p>
            <a:r>
              <a:rPr lang="en-US" sz="2800" b="1">
                <a:latin typeface="Helvetica Neue"/>
              </a:rPr>
              <a:t>Linguistic Decoding</a:t>
            </a:r>
          </a:p>
        </p:txBody>
      </p:sp>
      <p:sp>
        <p:nvSpPr>
          <p:cNvPr id="5" name="TextBox 4">
            <a:extLst>
              <a:ext uri="{FF2B5EF4-FFF2-40B4-BE49-F238E27FC236}">
                <a16:creationId xmlns:a16="http://schemas.microsoft.com/office/drawing/2014/main" id="{9FD918EC-A3AB-5691-951B-9877DA2C6864}"/>
              </a:ext>
            </a:extLst>
          </p:cNvPr>
          <p:cNvSpPr txBox="1"/>
          <p:nvPr/>
        </p:nvSpPr>
        <p:spPr>
          <a:xfrm>
            <a:off x="-68826" y="6411580"/>
            <a:ext cx="27358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open_sansregular"/>
                <a:ea typeface="+mn-ea"/>
                <a:cs typeface="+mn-cs"/>
              </a:rPr>
              <a:t>Defossez et al, 2023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056B834-C8E4-2C09-18DA-51D38D348172}"/>
              </a:ext>
            </a:extLst>
          </p:cNvPr>
          <p:cNvSpPr>
            <a:spLocks noGrp="1"/>
          </p:cNvSpPr>
          <p:nvPr>
            <p:ph type="sldNum" sz="quarter" idx="12"/>
          </p:nvPr>
        </p:nvSpPr>
        <p:spPr/>
        <p:txBody>
          <a:bodyPr/>
          <a:lstStyle/>
          <a:p>
            <a:fld id="{F9AB4AAD-7D95-4EA7-9734-52571C4B4A51}" type="slidenum">
              <a:rPr lang="en-US" smtClean="0"/>
              <a:t>53</a:t>
            </a:fld>
            <a:endParaRPr lang="en-US"/>
          </a:p>
        </p:txBody>
      </p:sp>
      <p:sp>
        <p:nvSpPr>
          <p:cNvPr id="3" name="Footer Placeholder 4">
            <a:extLst>
              <a:ext uri="{FF2B5EF4-FFF2-40B4-BE49-F238E27FC236}">
                <a16:creationId xmlns:a16="http://schemas.microsoft.com/office/drawing/2014/main" id="{4475B90D-7A12-FDEA-B3AD-D59DCF53AE56}"/>
              </a:ext>
            </a:extLst>
          </p:cNvPr>
          <p:cNvSpPr>
            <a:spLocks noGrp="1"/>
          </p:cNvSpPr>
          <p:nvPr>
            <p:ph type="ftr" sz="quarter" idx="11"/>
          </p:nvPr>
        </p:nvSpPr>
        <p:spPr>
          <a:xfrm>
            <a:off x="4095750" y="6532575"/>
            <a:ext cx="4591049" cy="365125"/>
          </a:xfrm>
        </p:spPr>
        <p:txBody>
          <a:bodyPr/>
          <a:lstStyle/>
          <a:p>
            <a:r>
              <a:rPr lang="en-IN">
                <a:solidFill>
                  <a:srgbClr val="00B050"/>
                </a:solidFill>
              </a:rPr>
              <a:t>ICETCI 2024: DL for Brain Encoding and Decoding</a:t>
            </a:r>
            <a:endParaRPr lang="en-US" dirty="0">
              <a:solidFill>
                <a:srgbClr val="00B050"/>
              </a:solidFill>
            </a:endParaRPr>
          </a:p>
        </p:txBody>
      </p:sp>
      <p:pic>
        <p:nvPicPr>
          <p:cNvPr id="9" name="G9RBsZiQw2JKywx0">
            <a:hlinkClick r:id="" action="ppaction://media"/>
            <a:extLst>
              <a:ext uri="{FF2B5EF4-FFF2-40B4-BE49-F238E27FC236}">
                <a16:creationId xmlns:a16="http://schemas.microsoft.com/office/drawing/2014/main" id="{FCB05E92-0D5C-A9DD-7FE5-BF1E33E98C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24601" y="1605064"/>
            <a:ext cx="6029300" cy="3370634"/>
          </a:xfrm>
          <a:prstGeom prst="rect">
            <a:avLst/>
          </a:prstGeom>
        </p:spPr>
      </p:pic>
    </p:spTree>
    <p:extLst>
      <p:ext uri="{BB962C8B-B14F-4D97-AF65-F5344CB8AC3E}">
        <p14:creationId xmlns:p14="http://schemas.microsoft.com/office/powerpoint/2010/main" val="35326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7EFB-A64A-D064-46A2-B3DF5AC1BDA9}"/>
              </a:ext>
            </a:extLst>
          </p:cNvPr>
          <p:cNvSpPr>
            <a:spLocks noGrp="1"/>
          </p:cNvSpPr>
          <p:nvPr>
            <p:ph type="title"/>
          </p:nvPr>
        </p:nvSpPr>
        <p:spPr>
          <a:xfrm>
            <a:off x="838200" y="172085"/>
            <a:ext cx="10515600" cy="782955"/>
          </a:xfrm>
        </p:spPr>
        <p:txBody>
          <a:bodyPr/>
          <a:lstStyle/>
          <a:p>
            <a:pPr algn="ctr"/>
            <a:r>
              <a:rPr lang="en-US"/>
              <a:t>Collaborators</a:t>
            </a:r>
          </a:p>
        </p:txBody>
      </p:sp>
      <p:pic>
        <p:nvPicPr>
          <p:cNvPr id="5" name="Content Placeholder 4" descr="A picture containing person, wall, indoor, person&#10;&#10;Description automatically generated">
            <a:extLst>
              <a:ext uri="{FF2B5EF4-FFF2-40B4-BE49-F238E27FC236}">
                <a16:creationId xmlns:a16="http://schemas.microsoft.com/office/drawing/2014/main" id="{40871950-1F00-FBF3-8F7D-2F9BA574B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532" y="1512942"/>
            <a:ext cx="1673942" cy="1774559"/>
          </a:xfrm>
        </p:spPr>
      </p:pic>
      <p:pic>
        <p:nvPicPr>
          <p:cNvPr id="7" name="Picture 6" descr="A person smiling at the camera&#10;&#10;Description automatically generated with medium confidence">
            <a:extLst>
              <a:ext uri="{FF2B5EF4-FFF2-40B4-BE49-F238E27FC236}">
                <a16:creationId xmlns:a16="http://schemas.microsoft.com/office/drawing/2014/main" id="{68A478A9-B75B-1BE9-EF48-426EB52F0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7" y="1530333"/>
            <a:ext cx="1673942" cy="1774560"/>
          </a:xfrm>
          <a:prstGeom prst="rect">
            <a:avLst/>
          </a:prstGeom>
        </p:spPr>
      </p:pic>
      <p:pic>
        <p:nvPicPr>
          <p:cNvPr id="9" name="Picture 8" descr="A picture containing person, indoor, wearing, posing&#10;&#10;Description automatically generated">
            <a:extLst>
              <a:ext uri="{FF2B5EF4-FFF2-40B4-BE49-F238E27FC236}">
                <a16:creationId xmlns:a16="http://schemas.microsoft.com/office/drawing/2014/main" id="{F8BA48A8-4050-66B1-9837-9D1419047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682" y="4205648"/>
            <a:ext cx="1673942" cy="1774560"/>
          </a:xfrm>
          <a:prstGeom prst="rect">
            <a:avLst/>
          </a:prstGeom>
        </p:spPr>
      </p:pic>
      <p:pic>
        <p:nvPicPr>
          <p:cNvPr id="11" name="Picture 10" descr="A picture containing person, person, wall, indoor&#10;&#10;Description automatically generated">
            <a:extLst>
              <a:ext uri="{FF2B5EF4-FFF2-40B4-BE49-F238E27FC236}">
                <a16:creationId xmlns:a16="http://schemas.microsoft.com/office/drawing/2014/main" id="{FF311303-907F-5C2E-7E8A-1C7FA06D2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32" y="4209565"/>
            <a:ext cx="1673942" cy="1774560"/>
          </a:xfrm>
          <a:prstGeom prst="rect">
            <a:avLst/>
          </a:prstGeom>
        </p:spPr>
      </p:pic>
      <p:pic>
        <p:nvPicPr>
          <p:cNvPr id="13" name="Picture 12" descr="A person wearing glasses&#10;&#10;Description automatically generated with medium confidence">
            <a:extLst>
              <a:ext uri="{FF2B5EF4-FFF2-40B4-BE49-F238E27FC236}">
                <a16:creationId xmlns:a16="http://schemas.microsoft.com/office/drawing/2014/main" id="{FF6B1426-ACC5-FEBB-92EF-F05AB89916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463" y="1512941"/>
            <a:ext cx="1673942" cy="1774559"/>
          </a:xfrm>
          <a:prstGeom prst="rect">
            <a:avLst/>
          </a:prstGeom>
        </p:spPr>
      </p:pic>
      <p:pic>
        <p:nvPicPr>
          <p:cNvPr id="15" name="Picture 14" descr="A person in a suit and tie&#10;&#10;Description automatically generated with medium confidence">
            <a:extLst>
              <a:ext uri="{FF2B5EF4-FFF2-40B4-BE49-F238E27FC236}">
                <a16:creationId xmlns:a16="http://schemas.microsoft.com/office/drawing/2014/main" id="{8E432BE8-CB48-933B-6E9F-EA6B62B2E4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5006" y="1512941"/>
            <a:ext cx="1673942" cy="1774559"/>
          </a:xfrm>
          <a:prstGeom prst="rect">
            <a:avLst/>
          </a:prstGeom>
        </p:spPr>
      </p:pic>
      <p:sp>
        <p:nvSpPr>
          <p:cNvPr id="16" name="Rectangle: Rounded Corners 15">
            <a:extLst>
              <a:ext uri="{FF2B5EF4-FFF2-40B4-BE49-F238E27FC236}">
                <a16:creationId xmlns:a16="http://schemas.microsoft.com/office/drawing/2014/main" id="{7C5B670E-C123-9F08-726D-4C6FA3D1EE07}"/>
              </a:ext>
            </a:extLst>
          </p:cNvPr>
          <p:cNvSpPr/>
          <p:nvPr/>
        </p:nvSpPr>
        <p:spPr>
          <a:xfrm>
            <a:off x="0"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Subba Reddy Oota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641E384D-CB81-3685-9BEA-F81712138CC5}"/>
              </a:ext>
            </a:extLst>
          </p:cNvPr>
          <p:cNvSpPr/>
          <p:nvPr/>
        </p:nvSpPr>
        <p:spPr>
          <a:xfrm>
            <a:off x="1914474"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Jashn Arora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6817501-FED7-2091-4812-A2511FEA403B}"/>
              </a:ext>
            </a:extLst>
          </p:cNvPr>
          <p:cNvSpPr/>
          <p:nvPr/>
        </p:nvSpPr>
        <p:spPr>
          <a:xfrm>
            <a:off x="3895775"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Veeral Agarwal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8D0794F5-2101-ABA9-DAFD-D8261F504993}"/>
              </a:ext>
            </a:extLst>
          </p:cNvPr>
          <p:cNvSpPr/>
          <p:nvPr/>
        </p:nvSpPr>
        <p:spPr>
          <a:xfrm>
            <a:off x="5736405" y="3322287"/>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Mounika Marreddy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00F0B086-FCAA-BF3F-BEA9-10DB207AF451}"/>
              </a:ext>
            </a:extLst>
          </p:cNvPr>
          <p:cNvSpPr/>
          <p:nvPr/>
        </p:nvSpPr>
        <p:spPr>
          <a:xfrm>
            <a:off x="0" y="600151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Manish Gupta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A549849-CBBA-B4EA-808E-0A87473612FC}"/>
              </a:ext>
            </a:extLst>
          </p:cNvPr>
          <p:cNvSpPr/>
          <p:nvPr/>
        </p:nvSpPr>
        <p:spPr>
          <a:xfrm>
            <a:off x="3940994" y="5997601"/>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Bapi Raju Surampudi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B7946106-9778-F1C9-FAF9-5797B1F83D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3649" y="4209565"/>
            <a:ext cx="1673942" cy="1774560"/>
          </a:xfrm>
          <a:prstGeom prst="rect">
            <a:avLst/>
          </a:prstGeom>
        </p:spPr>
      </p:pic>
      <p:sp>
        <p:nvSpPr>
          <p:cNvPr id="4" name="Rectangle: Rounded Corners 3">
            <a:extLst>
              <a:ext uri="{FF2B5EF4-FFF2-40B4-BE49-F238E27FC236}">
                <a16:creationId xmlns:a16="http://schemas.microsoft.com/office/drawing/2014/main" id="{ADE201B1-92AB-19FA-972C-C2DF3E1B14EC}"/>
              </a:ext>
            </a:extLst>
          </p:cNvPr>
          <p:cNvSpPr/>
          <p:nvPr/>
        </p:nvSpPr>
        <p:spPr>
          <a:xfrm>
            <a:off x="1913117" y="601891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Mariya Toneva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descr="A person smiling at the camera&#10;&#10;Description automatically generated with low confidence">
            <a:extLst>
              <a:ext uri="{FF2B5EF4-FFF2-40B4-BE49-F238E27FC236}">
                <a16:creationId xmlns:a16="http://schemas.microsoft.com/office/drawing/2014/main" id="{F8D1AF4F-6557-257D-CDBF-EBCD4093CB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0799" y="4206618"/>
            <a:ext cx="1673943" cy="1809348"/>
          </a:xfrm>
          <a:prstGeom prst="rect">
            <a:avLst/>
          </a:prstGeom>
        </p:spPr>
      </p:pic>
      <p:sp>
        <p:nvSpPr>
          <p:cNvPr id="10" name="Rectangle: Rounded Corners 9">
            <a:extLst>
              <a:ext uri="{FF2B5EF4-FFF2-40B4-BE49-F238E27FC236}">
                <a16:creationId xmlns:a16="http://schemas.microsoft.com/office/drawing/2014/main" id="{BD5345F9-ECBD-E320-DA08-254A1236F1F9}"/>
              </a:ext>
            </a:extLst>
          </p:cNvPr>
          <p:cNvSpPr/>
          <p:nvPr/>
        </p:nvSpPr>
        <p:spPr>
          <a:xfrm>
            <a:off x="5780267" y="5977260"/>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Fatma Deniz</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F28EA98A-BAB8-CC58-DE7F-1027AC31D3CE}"/>
              </a:ext>
            </a:extLst>
          </p:cNvPr>
          <p:cNvSpPr/>
          <p:nvPr/>
        </p:nvSpPr>
        <p:spPr>
          <a:xfrm>
            <a:off x="7660555" y="3322285"/>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Khushbu Pahwa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descr="A person smiling for the camera&#10;&#10;Description automatically generated with medium confidence">
            <a:extLst>
              <a:ext uri="{FF2B5EF4-FFF2-40B4-BE49-F238E27FC236}">
                <a16:creationId xmlns:a16="http://schemas.microsoft.com/office/drawing/2014/main" id="{36C09112-356C-E866-7CF9-F853C6283C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1087" y="1530333"/>
            <a:ext cx="1673942" cy="1757167"/>
          </a:xfrm>
          <a:prstGeom prst="rect">
            <a:avLst/>
          </a:prstGeom>
        </p:spPr>
      </p:pic>
      <p:pic>
        <p:nvPicPr>
          <p:cNvPr id="23" name="Picture 22" descr="A person with a goatee and beard&#10;&#10;Description automatically generated with low confidence">
            <a:extLst>
              <a:ext uri="{FF2B5EF4-FFF2-40B4-BE49-F238E27FC236}">
                <a16:creationId xmlns:a16="http://schemas.microsoft.com/office/drawing/2014/main" id="{973E9541-A0B4-8C2A-7958-458EEB8FB4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1411" y="4216836"/>
            <a:ext cx="1683618" cy="1771610"/>
          </a:xfrm>
          <a:prstGeom prst="rect">
            <a:avLst/>
          </a:prstGeom>
        </p:spPr>
      </p:pic>
      <p:sp>
        <p:nvSpPr>
          <p:cNvPr id="24" name="Rectangle: Rounded Corners 23">
            <a:extLst>
              <a:ext uri="{FF2B5EF4-FFF2-40B4-BE49-F238E27FC236}">
                <a16:creationId xmlns:a16="http://schemas.microsoft.com/office/drawing/2014/main" id="{3261AB7F-FDCE-A930-00FF-B5124F7F6AD2}"/>
              </a:ext>
            </a:extLst>
          </p:cNvPr>
          <p:cNvSpPr/>
          <p:nvPr/>
        </p:nvSpPr>
        <p:spPr>
          <a:xfrm>
            <a:off x="7655717" y="5987430"/>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Xavier Hinaut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Picture 25" descr="A person with a beard&#10;&#10;Description automatically generated with medium confidence">
            <a:extLst>
              <a:ext uri="{FF2B5EF4-FFF2-40B4-BE49-F238E27FC236}">
                <a16:creationId xmlns:a16="http://schemas.microsoft.com/office/drawing/2014/main" id="{FA73D6CF-61CF-3F9B-FB39-CE6F647A4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2730" y="1530333"/>
            <a:ext cx="1673942" cy="1757167"/>
          </a:xfrm>
          <a:prstGeom prst="rect">
            <a:avLst/>
          </a:prstGeom>
        </p:spPr>
      </p:pic>
      <p:sp>
        <p:nvSpPr>
          <p:cNvPr id="28" name="Rectangle: Rounded Corners 27">
            <a:extLst>
              <a:ext uri="{FF2B5EF4-FFF2-40B4-BE49-F238E27FC236}">
                <a16:creationId xmlns:a16="http://schemas.microsoft.com/office/drawing/2014/main" id="{6B3F4C84-953C-DC8C-99AD-05FC65F59F1A}"/>
              </a:ext>
            </a:extLst>
          </p:cNvPr>
          <p:cNvSpPr/>
          <p:nvPr/>
        </p:nvSpPr>
        <p:spPr>
          <a:xfrm>
            <a:off x="9602198" y="332228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Nathan Trouvain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Picture 29" descr="A person wearing glasses and orange shirt&#10;&#10;Description automatically generated with low confidence">
            <a:extLst>
              <a:ext uri="{FF2B5EF4-FFF2-40B4-BE49-F238E27FC236}">
                <a16:creationId xmlns:a16="http://schemas.microsoft.com/office/drawing/2014/main" id="{DAF3E642-F92B-6DD7-8E10-61E919AA6E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42730" y="4216835"/>
            <a:ext cx="1683618" cy="1780765"/>
          </a:xfrm>
          <a:prstGeom prst="rect">
            <a:avLst/>
          </a:prstGeom>
        </p:spPr>
      </p:pic>
      <p:sp>
        <p:nvSpPr>
          <p:cNvPr id="31" name="Rectangle: Rounded Corners 30">
            <a:extLst>
              <a:ext uri="{FF2B5EF4-FFF2-40B4-BE49-F238E27FC236}">
                <a16:creationId xmlns:a16="http://schemas.microsoft.com/office/drawing/2014/main" id="{5544504B-C226-5C46-4CB3-7C7A523EC612}"/>
              </a:ext>
            </a:extLst>
          </p:cNvPr>
          <p:cNvSpPr/>
          <p:nvPr/>
        </p:nvSpPr>
        <p:spPr>
          <a:xfrm>
            <a:off x="9602198" y="6015966"/>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Frederic Alexandre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2215323-FFEB-B4D7-FD77-E182266937FA}"/>
              </a:ext>
            </a:extLst>
          </p:cNvPr>
          <p:cNvSpPr>
            <a:spLocks noGrp="1"/>
          </p:cNvSpPr>
          <p:nvPr>
            <p:ph type="ftr" sz="quarter" idx="11"/>
          </p:nvPr>
        </p:nvSpPr>
        <p:spPr/>
        <p:txBody>
          <a:bodyPr/>
          <a:lstStyle/>
          <a:p>
            <a:r>
              <a:rPr lang="en-US"/>
              <a:t>ICETCI 2024: DL for Brain Encoding and Decoding</a:t>
            </a:r>
          </a:p>
        </p:txBody>
      </p:sp>
      <p:sp>
        <p:nvSpPr>
          <p:cNvPr id="22" name="Slide Number Placeholder 21">
            <a:extLst>
              <a:ext uri="{FF2B5EF4-FFF2-40B4-BE49-F238E27FC236}">
                <a16:creationId xmlns:a16="http://schemas.microsoft.com/office/drawing/2014/main" id="{B323F53C-1D5B-6FB4-394A-B48AD44D1573}"/>
              </a:ext>
            </a:extLst>
          </p:cNvPr>
          <p:cNvSpPr>
            <a:spLocks noGrp="1"/>
          </p:cNvSpPr>
          <p:nvPr>
            <p:ph type="sldNum" sz="quarter" idx="12"/>
          </p:nvPr>
        </p:nvSpPr>
        <p:spPr/>
        <p:txBody>
          <a:bodyPr/>
          <a:lstStyle/>
          <a:p>
            <a:fld id="{5BE9A157-85A7-42EF-8098-7F5FC6C09ADD}" type="slidenum">
              <a:rPr lang="en-US" smtClean="0"/>
              <a:t>54</a:t>
            </a:fld>
            <a:endParaRPr lang="en-US"/>
          </a:p>
        </p:txBody>
      </p:sp>
    </p:spTree>
    <p:extLst>
      <p:ext uri="{BB962C8B-B14F-4D97-AF65-F5344CB8AC3E}">
        <p14:creationId xmlns:p14="http://schemas.microsoft.com/office/powerpoint/2010/main" val="72077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C7A4-3AFA-1F48-C5AC-0EB2B9E2B99C}"/>
              </a:ext>
            </a:extLst>
          </p:cNvPr>
          <p:cNvSpPr>
            <a:spLocks noGrp="1"/>
          </p:cNvSpPr>
          <p:nvPr>
            <p:ph type="title"/>
          </p:nvPr>
        </p:nvSpPr>
        <p:spPr>
          <a:xfrm>
            <a:off x="77821" y="131661"/>
            <a:ext cx="11712103" cy="812595"/>
          </a:xfrm>
        </p:spPr>
        <p:txBody>
          <a:bodyPr>
            <a:normAutofit/>
          </a:bodyPr>
          <a:lstStyle/>
          <a:p>
            <a:r>
              <a:rPr lang="en-US" sz="2800" b="1">
                <a:latin typeface="Helvetica Neue" panose="020B0604020202020204"/>
              </a:rPr>
              <a:t>Typical studies of language processing with controlled experiments</a:t>
            </a:r>
          </a:p>
        </p:txBody>
      </p:sp>
      <p:sp>
        <p:nvSpPr>
          <p:cNvPr id="5" name="TextBox 4">
            <a:extLst>
              <a:ext uri="{FF2B5EF4-FFF2-40B4-BE49-F238E27FC236}">
                <a16:creationId xmlns:a16="http://schemas.microsoft.com/office/drawing/2014/main" id="{433EA900-5C0D-DB43-50BF-16B7290280B6}"/>
              </a:ext>
            </a:extLst>
          </p:cNvPr>
          <p:cNvSpPr txBox="1"/>
          <p:nvPr/>
        </p:nvSpPr>
        <p:spPr>
          <a:xfrm>
            <a:off x="166991" y="1134017"/>
            <a:ext cx="6094378"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0070C0"/>
                </a:solidFill>
              </a:rPr>
              <a:t>How the human brain computes and encodes syntactic structures?</a:t>
            </a:r>
          </a:p>
          <a:p>
            <a:pPr marL="742950" lvl="1" indent="-285750">
              <a:buFont typeface="Arial" panose="020B0604020202020204" pitchFamily="34" charset="0"/>
              <a:buChar char="•"/>
            </a:pPr>
            <a:r>
              <a:rPr lang="en-US" b="1">
                <a:latin typeface="+mj-lt"/>
                <a:cs typeface="Arial" panose="020B0604020202020204" pitchFamily="34" charset="0"/>
              </a:rPr>
              <a:t>Syntax:</a:t>
            </a:r>
            <a:r>
              <a:rPr lang="en-US">
                <a:latin typeface="+mj-lt"/>
                <a:cs typeface="Arial" panose="020B0604020202020204" pitchFamily="34" charset="0"/>
              </a:rPr>
              <a:t> how do words structurally combine to form sentences and meaning?</a:t>
            </a:r>
            <a:endParaRPr lang="en-US" b="1">
              <a:latin typeface="+mj-lt"/>
            </a:endParaRPr>
          </a:p>
        </p:txBody>
      </p:sp>
      <p:sp>
        <p:nvSpPr>
          <p:cNvPr id="3" name="Slide Number Placeholder 2">
            <a:extLst>
              <a:ext uri="{FF2B5EF4-FFF2-40B4-BE49-F238E27FC236}">
                <a16:creationId xmlns:a16="http://schemas.microsoft.com/office/drawing/2014/main" id="{53A49118-B488-F17D-6CFF-02C0236F25BA}"/>
              </a:ext>
            </a:extLst>
          </p:cNvPr>
          <p:cNvSpPr>
            <a:spLocks noGrp="1"/>
          </p:cNvSpPr>
          <p:nvPr>
            <p:ph type="sldNum" sz="quarter" idx="12"/>
          </p:nvPr>
        </p:nvSpPr>
        <p:spPr/>
        <p:txBody>
          <a:bodyPr/>
          <a:lstStyle/>
          <a:p>
            <a:fld id="{5F2E2D64-2AF7-44BE-8925-D454CE4894DF}" type="slidenum">
              <a:rPr lang="en-US" smtClean="0"/>
              <a:t>6</a:t>
            </a:fld>
            <a:endParaRPr lang="en-US"/>
          </a:p>
        </p:txBody>
      </p:sp>
      <p:sp>
        <p:nvSpPr>
          <p:cNvPr id="6" name="Google Shape;249;p17">
            <a:extLst>
              <a:ext uri="{FF2B5EF4-FFF2-40B4-BE49-F238E27FC236}">
                <a16:creationId xmlns:a16="http://schemas.microsoft.com/office/drawing/2014/main" id="{3CA6900D-083F-0C76-3ABA-F9DD7248D00D}"/>
              </a:ext>
            </a:extLst>
          </p:cNvPr>
          <p:cNvSpPr txBox="1"/>
          <p:nvPr/>
        </p:nvSpPr>
        <p:spPr>
          <a:xfrm>
            <a:off x="7346818" y="1600873"/>
            <a:ext cx="2334444" cy="492402"/>
          </a:xfrm>
          <a:prstGeom prst="rect">
            <a:avLst/>
          </a:prstGeom>
          <a:solidFill>
            <a:srgbClr val="FFF2CC"/>
          </a:solidFill>
          <a:ln>
            <a:noFill/>
          </a:ln>
        </p:spPr>
        <p:txBody>
          <a:bodyPr spcFirstLastPara="1" wrap="square" lIns="121900" tIns="121900" rIns="121900" bIns="121900" anchor="t" anchorCtr="0">
            <a:spAutoFit/>
          </a:bodyPr>
          <a:lstStyle/>
          <a:p>
            <a:r>
              <a:rPr lang="en-US" sz="1600"/>
              <a:t>Controlled experiments</a:t>
            </a:r>
            <a:endParaRPr sz="1600">
              <a:latin typeface="Montserrat"/>
              <a:ea typeface="Montserrat"/>
              <a:cs typeface="Montserrat"/>
              <a:sym typeface="Montserrat"/>
            </a:endParaRPr>
          </a:p>
        </p:txBody>
      </p:sp>
      <p:sp>
        <p:nvSpPr>
          <p:cNvPr id="7" name="Google Shape;249;p17">
            <a:extLst>
              <a:ext uri="{FF2B5EF4-FFF2-40B4-BE49-F238E27FC236}">
                <a16:creationId xmlns:a16="http://schemas.microsoft.com/office/drawing/2014/main" id="{4D923FAB-2902-E198-44DC-80ABAB5B2166}"/>
              </a:ext>
            </a:extLst>
          </p:cNvPr>
          <p:cNvSpPr txBox="1"/>
          <p:nvPr/>
        </p:nvSpPr>
        <p:spPr>
          <a:xfrm>
            <a:off x="5771263" y="3409672"/>
            <a:ext cx="252751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I believe that you should accept the proposal of your new associate</a:t>
            </a:r>
            <a:endParaRPr sz="1600">
              <a:latin typeface="Montserrat"/>
              <a:ea typeface="Montserrat"/>
              <a:cs typeface="Montserrat"/>
              <a:sym typeface="Montserrat"/>
            </a:endParaRPr>
          </a:p>
        </p:txBody>
      </p:sp>
      <p:sp>
        <p:nvSpPr>
          <p:cNvPr id="8" name="Google Shape;249;p17">
            <a:extLst>
              <a:ext uri="{FF2B5EF4-FFF2-40B4-BE49-F238E27FC236}">
                <a16:creationId xmlns:a16="http://schemas.microsoft.com/office/drawing/2014/main" id="{92302C4B-E57B-326F-3A89-F0D1AF4480E5}"/>
              </a:ext>
            </a:extLst>
          </p:cNvPr>
          <p:cNvSpPr txBox="1"/>
          <p:nvPr/>
        </p:nvSpPr>
        <p:spPr>
          <a:xfrm>
            <a:off x="9102003" y="3418768"/>
            <a:ext cx="233444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thing very tree where of watching copy tensed they states heart plus</a:t>
            </a:r>
            <a:endParaRPr sz="1600">
              <a:latin typeface="Montserrat"/>
              <a:ea typeface="Montserrat"/>
              <a:cs typeface="Montserrat"/>
              <a:sym typeface="Montserrat"/>
            </a:endParaRPr>
          </a:p>
        </p:txBody>
      </p:sp>
      <p:cxnSp>
        <p:nvCxnSpPr>
          <p:cNvPr id="11" name="Straight Arrow Connector 10">
            <a:extLst>
              <a:ext uri="{FF2B5EF4-FFF2-40B4-BE49-F238E27FC236}">
                <a16:creationId xmlns:a16="http://schemas.microsoft.com/office/drawing/2014/main" id="{6A0C7AB6-606F-1039-AD6B-7635F7DD5807}"/>
              </a:ext>
            </a:extLst>
          </p:cNvPr>
          <p:cNvCxnSpPr/>
          <p:nvPr/>
        </p:nvCxnSpPr>
        <p:spPr>
          <a:xfrm flipH="1">
            <a:off x="7177549" y="2150074"/>
            <a:ext cx="1197428" cy="1198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C69CE4B-1DD5-88A1-C435-4CDD168F0901}"/>
              </a:ext>
            </a:extLst>
          </p:cNvPr>
          <p:cNvCxnSpPr>
            <a:cxnSpLocks/>
          </p:cNvCxnSpPr>
          <p:nvPr/>
        </p:nvCxnSpPr>
        <p:spPr>
          <a:xfrm>
            <a:off x="8374977" y="2157343"/>
            <a:ext cx="1458686" cy="1120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3614E3-CB04-9FF9-D6BF-717CF1B3B2A9}"/>
              </a:ext>
            </a:extLst>
          </p:cNvPr>
          <p:cNvSpPr txBox="1"/>
          <p:nvPr/>
        </p:nvSpPr>
        <p:spPr>
          <a:xfrm>
            <a:off x="5625763" y="2631990"/>
            <a:ext cx="2818513" cy="338554"/>
          </a:xfrm>
          <a:prstGeom prst="rect">
            <a:avLst/>
          </a:prstGeom>
          <a:solidFill>
            <a:schemeClr val="bg1"/>
          </a:solidFill>
          <a:ln>
            <a:noFill/>
          </a:ln>
        </p:spPr>
        <p:txBody>
          <a:bodyPr wrap="square" rtlCol="0">
            <a:spAutoFit/>
          </a:bodyPr>
          <a:lstStyle/>
          <a:p>
            <a:r>
              <a:rPr lang="en-US" sz="1600"/>
              <a:t>Structured complex sentence</a:t>
            </a:r>
          </a:p>
        </p:txBody>
      </p:sp>
      <p:sp>
        <p:nvSpPr>
          <p:cNvPr id="16" name="TextBox 15">
            <a:extLst>
              <a:ext uri="{FF2B5EF4-FFF2-40B4-BE49-F238E27FC236}">
                <a16:creationId xmlns:a16="http://schemas.microsoft.com/office/drawing/2014/main" id="{77B972F5-9571-6FB4-5058-F632BFD202D2}"/>
              </a:ext>
            </a:extLst>
          </p:cNvPr>
          <p:cNvSpPr txBox="1"/>
          <p:nvPr/>
        </p:nvSpPr>
        <p:spPr>
          <a:xfrm>
            <a:off x="8826193" y="2631990"/>
            <a:ext cx="1169870" cy="338554"/>
          </a:xfrm>
          <a:prstGeom prst="rect">
            <a:avLst/>
          </a:prstGeom>
          <a:solidFill>
            <a:schemeClr val="bg1"/>
          </a:solidFill>
          <a:ln>
            <a:noFill/>
          </a:ln>
        </p:spPr>
        <p:txBody>
          <a:bodyPr wrap="square" rtlCol="0">
            <a:spAutoFit/>
          </a:bodyPr>
          <a:lstStyle/>
          <a:p>
            <a:r>
              <a:rPr lang="en-US" sz="1600"/>
              <a:t>Word lists</a:t>
            </a:r>
          </a:p>
        </p:txBody>
      </p:sp>
      <p:sp>
        <p:nvSpPr>
          <p:cNvPr id="22" name="Google Shape;131;p20">
            <a:extLst>
              <a:ext uri="{FF2B5EF4-FFF2-40B4-BE49-F238E27FC236}">
                <a16:creationId xmlns:a16="http://schemas.microsoft.com/office/drawing/2014/main" id="{441ABEAA-F68A-3FCD-FD1F-17593CC873B3}"/>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000">
                <a:latin typeface="Montserrat"/>
                <a:ea typeface="Montserrat"/>
                <a:cs typeface="Montserrat"/>
                <a:sym typeface="Montserrat"/>
              </a:rPr>
              <a:t>Pallier et al. 2011            </a:t>
            </a:r>
            <a:endParaRPr sz="1000">
              <a:latin typeface="Montserrat"/>
              <a:ea typeface="Montserrat"/>
              <a:cs typeface="Montserrat"/>
              <a:sym typeface="Montserrat"/>
            </a:endParaRPr>
          </a:p>
        </p:txBody>
      </p:sp>
      <p:pic>
        <p:nvPicPr>
          <p:cNvPr id="24" name="Picture 23" descr="A diagram of a line of lines&#10;&#10;Description automatically generated with medium confidence">
            <a:extLst>
              <a:ext uri="{FF2B5EF4-FFF2-40B4-BE49-F238E27FC236}">
                <a16:creationId xmlns:a16="http://schemas.microsoft.com/office/drawing/2014/main" id="{7F6A3114-F4A9-EA1C-4C42-53058EBA16CF}"/>
              </a:ext>
            </a:extLst>
          </p:cNvPr>
          <p:cNvPicPr>
            <a:picLocks noChangeAspect="1"/>
          </p:cNvPicPr>
          <p:nvPr/>
        </p:nvPicPr>
        <p:blipFill rotWithShape="1">
          <a:blip r:embed="rId3">
            <a:extLst>
              <a:ext uri="{28A0092B-C50C-407E-A947-70E740481C1C}">
                <a14:useLocalDpi xmlns:a14="http://schemas.microsoft.com/office/drawing/2010/main" val="0"/>
              </a:ext>
            </a:extLst>
          </a:blip>
          <a:srcRect b="92542"/>
          <a:stretch/>
        </p:blipFill>
        <p:spPr>
          <a:xfrm>
            <a:off x="9182265" y="4553935"/>
            <a:ext cx="2254182" cy="392983"/>
          </a:xfrm>
          <a:prstGeom prst="rect">
            <a:avLst/>
          </a:prstGeom>
        </p:spPr>
      </p:pic>
      <p:pic>
        <p:nvPicPr>
          <p:cNvPr id="25" name="Picture 24" descr="A diagram of a line of lines&#10;&#10;Description automatically generated with medium confidence">
            <a:extLst>
              <a:ext uri="{FF2B5EF4-FFF2-40B4-BE49-F238E27FC236}">
                <a16:creationId xmlns:a16="http://schemas.microsoft.com/office/drawing/2014/main" id="{8E271DDF-ED8B-A7C6-D1A5-05B332A946B8}"/>
              </a:ext>
            </a:extLst>
          </p:cNvPr>
          <p:cNvPicPr>
            <a:picLocks noChangeAspect="1"/>
          </p:cNvPicPr>
          <p:nvPr/>
        </p:nvPicPr>
        <p:blipFill rotWithShape="1">
          <a:blip r:embed="rId3">
            <a:extLst>
              <a:ext uri="{28A0092B-C50C-407E-A947-70E740481C1C}">
                <a14:useLocalDpi xmlns:a14="http://schemas.microsoft.com/office/drawing/2010/main" val="0"/>
              </a:ext>
            </a:extLst>
          </a:blip>
          <a:srcRect b="71994"/>
          <a:stretch/>
        </p:blipFill>
        <p:spPr>
          <a:xfrm>
            <a:off x="5845312" y="4553935"/>
            <a:ext cx="2254182" cy="1475664"/>
          </a:xfrm>
          <a:prstGeom prst="rect">
            <a:avLst/>
          </a:prstGeom>
        </p:spPr>
      </p:pic>
      <p:pic>
        <p:nvPicPr>
          <p:cNvPr id="26" name="Picture 25" descr="A diagram of a line of lines&#10;&#10;Description automatically generated with medium confidence">
            <a:extLst>
              <a:ext uri="{FF2B5EF4-FFF2-40B4-BE49-F238E27FC236}">
                <a16:creationId xmlns:a16="http://schemas.microsoft.com/office/drawing/2014/main" id="{57018C0F-9DEA-39EE-3CD3-FFB3502D2A2E}"/>
              </a:ext>
            </a:extLst>
          </p:cNvPr>
          <p:cNvPicPr>
            <a:picLocks noChangeAspect="1"/>
          </p:cNvPicPr>
          <p:nvPr/>
        </p:nvPicPr>
        <p:blipFill rotWithShape="1">
          <a:blip r:embed="rId3">
            <a:extLst>
              <a:ext uri="{28A0092B-C50C-407E-A947-70E740481C1C}">
                <a14:useLocalDpi xmlns:a14="http://schemas.microsoft.com/office/drawing/2010/main" val="0"/>
              </a:ext>
            </a:extLst>
          </a:blip>
          <a:srcRect t="92036"/>
          <a:stretch/>
        </p:blipFill>
        <p:spPr>
          <a:xfrm>
            <a:off x="5886156" y="5974083"/>
            <a:ext cx="2254182" cy="419612"/>
          </a:xfrm>
          <a:prstGeom prst="rect">
            <a:avLst/>
          </a:prstGeom>
        </p:spPr>
      </p:pic>
      <p:pic>
        <p:nvPicPr>
          <p:cNvPr id="27" name="Picture 26" descr="A diagram of a line of lines&#10;&#10;Description automatically generated with medium confidence">
            <a:extLst>
              <a:ext uri="{FF2B5EF4-FFF2-40B4-BE49-F238E27FC236}">
                <a16:creationId xmlns:a16="http://schemas.microsoft.com/office/drawing/2014/main" id="{43B76348-6AC5-509E-06DC-CA910B3C2AC4}"/>
              </a:ext>
            </a:extLst>
          </p:cNvPr>
          <p:cNvPicPr>
            <a:picLocks noChangeAspect="1"/>
          </p:cNvPicPr>
          <p:nvPr/>
        </p:nvPicPr>
        <p:blipFill rotWithShape="1">
          <a:blip r:embed="rId3">
            <a:extLst>
              <a:ext uri="{28A0092B-C50C-407E-A947-70E740481C1C}">
                <a14:useLocalDpi xmlns:a14="http://schemas.microsoft.com/office/drawing/2010/main" val="0"/>
              </a:ext>
            </a:extLst>
          </a:blip>
          <a:srcRect t="85478"/>
          <a:stretch/>
        </p:blipFill>
        <p:spPr>
          <a:xfrm>
            <a:off x="9182265" y="5606805"/>
            <a:ext cx="2254182" cy="765192"/>
          </a:xfrm>
          <a:prstGeom prst="rect">
            <a:avLst/>
          </a:prstGeom>
        </p:spPr>
      </p:pic>
      <p:sp>
        <p:nvSpPr>
          <p:cNvPr id="4" name="Footer Placeholder 4">
            <a:extLst>
              <a:ext uri="{FF2B5EF4-FFF2-40B4-BE49-F238E27FC236}">
                <a16:creationId xmlns:a16="http://schemas.microsoft.com/office/drawing/2014/main" id="{4CB8BE78-8F0F-8958-33C4-1CA6AD078D27}"/>
              </a:ext>
            </a:extLst>
          </p:cNvPr>
          <p:cNvSpPr>
            <a:spLocks noGrp="1"/>
          </p:cNvSpPr>
          <p:nvPr>
            <p:ph type="ftr" sz="quarter" idx="11"/>
          </p:nvPr>
        </p:nvSpPr>
        <p:spPr>
          <a:xfrm>
            <a:off x="4095750" y="6532575"/>
            <a:ext cx="4591049" cy="365125"/>
          </a:xfrm>
        </p:spPr>
        <p:txBody>
          <a:bodyPr/>
          <a:lstStyle/>
          <a:p>
            <a:r>
              <a:rPr lang="en-IN" sz="1600">
                <a:solidFill>
                  <a:srgbClr val="00B050"/>
                </a:solidFill>
              </a:rPr>
              <a:t>ICETCI 2024: DL for Brain Encoding and Decoding</a:t>
            </a:r>
            <a:endParaRPr lang="en-US" sz="1600" dirty="0">
              <a:solidFill>
                <a:srgbClr val="00B050"/>
              </a:solidFill>
            </a:endParaRPr>
          </a:p>
        </p:txBody>
      </p:sp>
    </p:spTree>
    <p:extLst>
      <p:ext uri="{BB962C8B-B14F-4D97-AF65-F5344CB8AC3E}">
        <p14:creationId xmlns:p14="http://schemas.microsoft.com/office/powerpoint/2010/main" val="19873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CBF4-0640-B6FA-0FBA-803D78F3DA03}"/>
              </a:ext>
            </a:extLst>
          </p:cNvPr>
          <p:cNvSpPr>
            <a:spLocks noGrp="1"/>
          </p:cNvSpPr>
          <p:nvPr>
            <p:ph type="title"/>
          </p:nvPr>
        </p:nvSpPr>
        <p:spPr>
          <a:xfrm>
            <a:off x="415600" y="233443"/>
            <a:ext cx="11360800" cy="763600"/>
          </a:xfrm>
        </p:spPr>
        <p:txBody>
          <a:bodyPr>
            <a:normAutofit/>
          </a:bodyPr>
          <a:lstStyle/>
          <a:p>
            <a:r>
              <a:rPr lang="en-US" sz="2800" b="1">
                <a:latin typeface="Helvetica Neue" panose="020B0604020202020204" charset="0"/>
              </a:rPr>
              <a:t>Language organization in the brain</a:t>
            </a:r>
          </a:p>
        </p:txBody>
      </p:sp>
      <p:pic>
        <p:nvPicPr>
          <p:cNvPr id="5" name="Picture 4" descr="A diagram of a brain&#10;&#10;Description automatically generated">
            <a:extLst>
              <a:ext uri="{FF2B5EF4-FFF2-40B4-BE49-F238E27FC236}">
                <a16:creationId xmlns:a16="http://schemas.microsoft.com/office/drawing/2014/main" id="{DA02464B-0767-3B29-24C3-AD98486BF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7" y="997043"/>
            <a:ext cx="5181600" cy="5145024"/>
          </a:xfrm>
          <a:prstGeom prst="rect">
            <a:avLst/>
          </a:prstGeom>
        </p:spPr>
      </p:pic>
      <p:sp>
        <p:nvSpPr>
          <p:cNvPr id="6" name="Google Shape;432;p41">
            <a:extLst>
              <a:ext uri="{FF2B5EF4-FFF2-40B4-BE49-F238E27FC236}">
                <a16:creationId xmlns:a16="http://schemas.microsoft.com/office/drawing/2014/main" id="{D5637F2D-1FB0-9EBF-CF38-07BEE7AD129A}"/>
              </a:ext>
            </a:extLst>
          </p:cNvPr>
          <p:cNvSpPr txBox="1"/>
          <p:nvPr/>
        </p:nvSpPr>
        <p:spPr>
          <a:xfrm>
            <a:off x="6705667" y="2956512"/>
            <a:ext cx="5379971" cy="1477287"/>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2000">
                <a:solidFill>
                  <a:schemeClr val="dk1"/>
                </a:solidFill>
                <a:latin typeface="Calibri"/>
                <a:ea typeface="Calibri"/>
                <a:cs typeface="Calibri"/>
                <a:sym typeface="Calibri"/>
              </a:rPr>
              <a:t>Brain process language at different features</a:t>
            </a:r>
          </a:p>
          <a:p>
            <a:pPr marL="342900" indent="-342900">
              <a:buFont typeface="Arial" panose="020B0604020202020204" pitchFamily="34" charset="0"/>
              <a:buChar char="•"/>
            </a:pPr>
            <a:r>
              <a:rPr lang="en-US" sz="2000">
                <a:solidFill>
                  <a:schemeClr val="accent6">
                    <a:lumMod val="75000"/>
                  </a:schemeClr>
                </a:solidFill>
                <a:latin typeface="Calibri"/>
                <a:ea typeface="Calibri"/>
                <a:cs typeface="Calibri"/>
                <a:sym typeface="Calibri"/>
              </a:rPr>
              <a:t>Hierarchical syntactic information </a:t>
            </a:r>
            <a:r>
              <a:rPr lang="en-US" sz="2000">
                <a:solidFill>
                  <a:schemeClr val="dk1"/>
                </a:solidFill>
                <a:latin typeface="Calibri"/>
                <a:ea typeface="Calibri"/>
                <a:cs typeface="Calibri"/>
                <a:sym typeface="Calibri"/>
              </a:rPr>
              <a:t>occurs in the cortical zone situated between </a:t>
            </a:r>
            <a:r>
              <a:rPr lang="en-US" sz="2000">
                <a:solidFill>
                  <a:srgbClr val="7030A0"/>
                </a:solidFill>
                <a:latin typeface="Calibri"/>
                <a:ea typeface="Calibri"/>
                <a:cs typeface="Calibri"/>
                <a:sym typeface="Calibri"/>
              </a:rPr>
              <a:t>auditory-phonological</a:t>
            </a:r>
            <a:r>
              <a:rPr lang="en-US" sz="2000">
                <a:solidFill>
                  <a:schemeClr val="dk1"/>
                </a:solidFill>
                <a:latin typeface="Calibri"/>
                <a:ea typeface="Calibri"/>
                <a:cs typeface="Calibri"/>
                <a:sym typeface="Calibri"/>
              </a:rPr>
              <a:t> and </a:t>
            </a:r>
            <a:r>
              <a:rPr lang="en-US" sz="2000">
                <a:solidFill>
                  <a:srgbClr val="FF0000"/>
                </a:solidFill>
                <a:latin typeface="Calibri"/>
                <a:ea typeface="Calibri"/>
                <a:cs typeface="Calibri"/>
                <a:sym typeface="Calibri"/>
              </a:rPr>
              <a:t>semantic zones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3" name="Google Shape;154;g2978e5e2abf_0_30">
            <a:extLst>
              <a:ext uri="{FF2B5EF4-FFF2-40B4-BE49-F238E27FC236}">
                <a16:creationId xmlns:a16="http://schemas.microsoft.com/office/drawing/2014/main" id="{4273030C-AFE8-5B20-5B66-CB8AE8521F6E}"/>
              </a:ext>
            </a:extLst>
          </p:cNvPr>
          <p:cNvPicPr preferRelativeResize="0"/>
          <p:nvPr/>
        </p:nvPicPr>
        <p:blipFill>
          <a:blip r:embed="rId3">
            <a:alphaModFix/>
          </a:blip>
          <a:stretch>
            <a:fillRect/>
          </a:stretch>
        </p:blipFill>
        <p:spPr>
          <a:xfrm>
            <a:off x="77821" y="997044"/>
            <a:ext cx="12114178" cy="5334268"/>
          </a:xfrm>
          <a:prstGeom prst="rect">
            <a:avLst/>
          </a:prstGeom>
          <a:noFill/>
          <a:ln>
            <a:noFill/>
          </a:ln>
        </p:spPr>
      </p:pic>
      <p:sp>
        <p:nvSpPr>
          <p:cNvPr id="4" name="Google Shape;249;p17">
            <a:extLst>
              <a:ext uri="{FF2B5EF4-FFF2-40B4-BE49-F238E27FC236}">
                <a16:creationId xmlns:a16="http://schemas.microsoft.com/office/drawing/2014/main" id="{2BD23B47-71C0-F519-984F-00BE2234A3AC}"/>
              </a:ext>
            </a:extLst>
          </p:cNvPr>
          <p:cNvSpPr txBox="1"/>
          <p:nvPr/>
        </p:nvSpPr>
        <p:spPr>
          <a:xfrm>
            <a:off x="3054486" y="3020848"/>
            <a:ext cx="6070059" cy="523180"/>
          </a:xfrm>
          <a:prstGeom prst="rect">
            <a:avLst/>
          </a:prstGeom>
          <a:solidFill>
            <a:srgbClr val="FFF2CC"/>
          </a:solidFill>
          <a:ln>
            <a:noFill/>
          </a:ln>
        </p:spPr>
        <p:txBody>
          <a:bodyPr spcFirstLastPara="1" wrap="square" lIns="121900" tIns="121900" rIns="121900" bIns="121900" anchor="t" anchorCtr="0">
            <a:spAutoFit/>
          </a:bodyPr>
          <a:lstStyle/>
          <a:p>
            <a:r>
              <a:rPr lang="en-US"/>
              <a:t>Controlled experiments are task-based and not ecological</a:t>
            </a:r>
            <a:endParaRPr>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D95EADBE-B3C8-1937-62E5-EAE6D949A667}"/>
              </a:ext>
            </a:extLst>
          </p:cNvPr>
          <p:cNvSpPr>
            <a:spLocks noGrp="1"/>
          </p:cNvSpPr>
          <p:nvPr>
            <p:ph type="sldNum" idx="12"/>
          </p:nvPr>
        </p:nvSpPr>
        <p:spPr/>
        <p:txBody>
          <a:bodyPr/>
          <a:lstStyle/>
          <a:p>
            <a:fld id="{00000000-1234-1234-1234-123412341234}" type="slidenum">
              <a:rPr lang="en" smtClean="0"/>
              <a:pPr/>
              <a:t>7</a:t>
            </a:fld>
            <a:endParaRPr lang="en"/>
          </a:p>
        </p:txBody>
      </p:sp>
      <p:sp>
        <p:nvSpPr>
          <p:cNvPr id="9" name="Google Shape;131;p20">
            <a:extLst>
              <a:ext uri="{FF2B5EF4-FFF2-40B4-BE49-F238E27FC236}">
                <a16:creationId xmlns:a16="http://schemas.microsoft.com/office/drawing/2014/main" id="{D056C8E3-395E-5DB2-A6FD-CFCFC7844485}"/>
              </a:ext>
            </a:extLst>
          </p:cNvPr>
          <p:cNvSpPr txBox="1"/>
          <p:nvPr/>
        </p:nvSpPr>
        <p:spPr>
          <a:xfrm>
            <a:off x="163789" y="6331312"/>
            <a:ext cx="2715832"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Matchin &amp; Hickok et al. 2022            </a:t>
            </a:r>
            <a:endParaRPr sz="1333">
              <a:latin typeface="Montserrat"/>
              <a:ea typeface="Montserrat"/>
              <a:cs typeface="Montserrat"/>
              <a:sym typeface="Montserrat"/>
            </a:endParaRPr>
          </a:p>
        </p:txBody>
      </p:sp>
      <p:sp>
        <p:nvSpPr>
          <p:cNvPr id="7" name="Footer Placeholder 4">
            <a:extLst>
              <a:ext uri="{FF2B5EF4-FFF2-40B4-BE49-F238E27FC236}">
                <a16:creationId xmlns:a16="http://schemas.microsoft.com/office/drawing/2014/main" id="{69AAFC52-041C-2022-C3DB-D0A9F06FA551}"/>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81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Classic encoding model finding: Language</a:t>
            </a:r>
            <a:endParaRPr sz="2800" b="1">
              <a:latin typeface="Helvetica Neue" panose="020B0604020202020204"/>
            </a:endParaRPr>
          </a:p>
        </p:txBody>
      </p:sp>
      <p:sp>
        <p:nvSpPr>
          <p:cNvPr id="305" name="Google Shape;305;p41"/>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8</a:t>
            </a:fld>
            <a:endParaRPr/>
          </a:p>
        </p:txBody>
      </p:sp>
      <p:sp>
        <p:nvSpPr>
          <p:cNvPr id="306" name="Google Shape;306;p41"/>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62460">
              <a:spcBef>
                <a:spcPts val="0"/>
              </a:spcBef>
              <a:buSzPts val="1700"/>
            </a:pPr>
            <a:r>
              <a:rPr lang="en" sz="2267"/>
              <a:t>Stimuli: concrete nouns + line drawings</a:t>
            </a:r>
            <a:endParaRPr sz="2267"/>
          </a:p>
          <a:p>
            <a:pPr marL="237061" indent="-262460">
              <a:spcBef>
                <a:spcPts val="1333"/>
              </a:spcBef>
              <a:buSzPts val="1700"/>
            </a:pPr>
            <a:r>
              <a:rPr lang="en" sz="2267"/>
              <a:t>Stimulus representation: corpus co-occurrence counts with 25 sensory-motor verbs (e.g. see, hear, taste, smell)</a:t>
            </a:r>
            <a:endParaRPr sz="2267"/>
          </a:p>
          <a:p>
            <a:pPr marL="237061" indent="-262460">
              <a:spcBef>
                <a:spcPts val="1333"/>
              </a:spcBef>
              <a:buSzPts val="1700"/>
            </a:pPr>
            <a:r>
              <a:rPr lang="en" sz="2267"/>
              <a:t>Brain recording: fMRI</a:t>
            </a:r>
            <a:endParaRPr sz="2267"/>
          </a:p>
          <a:p>
            <a:pPr marL="1151438" indent="0">
              <a:buNone/>
            </a:pPr>
            <a:endParaRPr sz="2267"/>
          </a:p>
          <a:p>
            <a:pPr marL="0" indent="0">
              <a:spcBef>
                <a:spcPts val="0"/>
              </a:spcBef>
              <a:buNone/>
            </a:pPr>
            <a:endParaRPr/>
          </a:p>
        </p:txBody>
      </p:sp>
      <p:grpSp>
        <p:nvGrpSpPr>
          <p:cNvPr id="307" name="Google Shape;307;p41"/>
          <p:cNvGrpSpPr/>
          <p:nvPr/>
        </p:nvGrpSpPr>
        <p:grpSpPr>
          <a:xfrm>
            <a:off x="5466891" y="819834"/>
            <a:ext cx="1000753" cy="795411"/>
            <a:chOff x="587153" y="930031"/>
            <a:chExt cx="729900" cy="637500"/>
          </a:xfrm>
        </p:grpSpPr>
        <p:sp>
          <p:nvSpPr>
            <p:cNvPr id="308" name="Google Shape;308;p41"/>
            <p:cNvSpPr/>
            <p:nvPr/>
          </p:nvSpPr>
          <p:spPr>
            <a:xfrm>
              <a:off x="587153" y="930031"/>
              <a:ext cx="729900" cy="6375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lt1"/>
                </a:solidFill>
              </a:endParaRPr>
            </a:p>
            <a:p>
              <a:pPr algn="ctr"/>
              <a:r>
                <a:rPr lang="en" sz="2400">
                  <a:solidFill>
                    <a:schemeClr val="lt1"/>
                  </a:solidFill>
                </a:rPr>
                <a:t>bear</a:t>
              </a:r>
              <a:endParaRPr sz="2400">
                <a:solidFill>
                  <a:schemeClr val="lt1"/>
                </a:solidFill>
              </a:endParaRPr>
            </a:p>
          </p:txBody>
        </p:sp>
        <p:pic>
          <p:nvPicPr>
            <p:cNvPr id="309" name="Google Shape;309;p41"/>
            <p:cNvPicPr preferRelativeResize="0"/>
            <p:nvPr/>
          </p:nvPicPr>
          <p:blipFill rotWithShape="1">
            <a:blip r:embed="rId3">
              <a:alphaModFix/>
            </a:blip>
            <a:srcRect l="28314" t="38656" r="57982" b="49622"/>
            <a:stretch/>
          </p:blipFill>
          <p:spPr>
            <a:xfrm>
              <a:off x="756720" y="1018451"/>
              <a:ext cx="464460" cy="245441"/>
            </a:xfrm>
            <a:prstGeom prst="rect">
              <a:avLst/>
            </a:prstGeom>
            <a:noFill/>
            <a:ln>
              <a:noFill/>
            </a:ln>
          </p:spPr>
        </p:pic>
      </p:grpSp>
      <p:grpSp>
        <p:nvGrpSpPr>
          <p:cNvPr id="310" name="Google Shape;310;p41"/>
          <p:cNvGrpSpPr/>
          <p:nvPr/>
        </p:nvGrpSpPr>
        <p:grpSpPr>
          <a:xfrm>
            <a:off x="453117" y="3124205"/>
            <a:ext cx="4442840" cy="2840227"/>
            <a:chOff x="339838" y="2343154"/>
            <a:chExt cx="3332130" cy="2130170"/>
          </a:xfrm>
        </p:grpSpPr>
        <p:grpSp>
          <p:nvGrpSpPr>
            <p:cNvPr id="311" name="Google Shape;311;p41"/>
            <p:cNvGrpSpPr/>
            <p:nvPr/>
          </p:nvGrpSpPr>
          <p:grpSpPr>
            <a:xfrm>
              <a:off x="339838" y="2343154"/>
              <a:ext cx="3332130" cy="1494500"/>
              <a:chOff x="2397738" y="1738129"/>
              <a:chExt cx="3332130" cy="1494500"/>
            </a:xfrm>
          </p:grpSpPr>
          <p:pic>
            <p:nvPicPr>
              <p:cNvPr id="312" name="Google Shape;312;p41"/>
              <p:cNvPicPr preferRelativeResize="0"/>
              <p:nvPr/>
            </p:nvPicPr>
            <p:blipFill rotWithShape="1">
              <a:blip r:embed="rId4">
                <a:alphaModFix/>
              </a:blip>
              <a:srcRect l="9647" t="33612" r="62184" b="18609"/>
              <a:stretch/>
            </p:blipFill>
            <p:spPr>
              <a:xfrm>
                <a:off x="2597195" y="1738129"/>
                <a:ext cx="3132672" cy="1494500"/>
              </a:xfrm>
              <a:prstGeom prst="rect">
                <a:avLst/>
              </a:prstGeom>
              <a:noFill/>
              <a:ln>
                <a:noFill/>
              </a:ln>
            </p:spPr>
          </p:pic>
          <p:sp>
            <p:nvSpPr>
              <p:cNvPr id="313" name="Google Shape;313;p41"/>
              <p:cNvSpPr txBox="1"/>
              <p:nvPr/>
            </p:nvSpPr>
            <p:spPr>
              <a:xfrm>
                <a:off x="2397738" y="2210463"/>
                <a:ext cx="724800" cy="228300"/>
              </a:xfrm>
              <a:prstGeom prst="rect">
                <a:avLst/>
              </a:prstGeom>
              <a:solidFill>
                <a:srgbClr val="FFFFFF"/>
              </a:solidFill>
              <a:ln>
                <a:noFill/>
              </a:ln>
            </p:spPr>
            <p:txBody>
              <a:bodyPr spcFirstLastPara="1" wrap="square" lIns="121900" tIns="121900" rIns="121900" bIns="121900" anchor="t" anchorCtr="0">
                <a:noAutofit/>
              </a:bodyPr>
              <a:lstStyle/>
              <a:p>
                <a:endParaRPr sz="2400"/>
              </a:p>
            </p:txBody>
          </p:sp>
        </p:grpSp>
        <p:sp>
          <p:nvSpPr>
            <p:cNvPr id="314" name="Google Shape;314;p41"/>
            <p:cNvSpPr txBox="1"/>
            <p:nvPr/>
          </p:nvSpPr>
          <p:spPr>
            <a:xfrm>
              <a:off x="598400" y="3888675"/>
              <a:ext cx="2945700" cy="584649"/>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Accurately predicts fMRI recordings for a novel word</a:t>
              </a:r>
              <a:endParaRPr sz="1733">
                <a:latin typeface="Calibri"/>
                <a:ea typeface="Calibri"/>
                <a:cs typeface="Calibri"/>
                <a:sym typeface="Calibri"/>
              </a:endParaRPr>
            </a:p>
          </p:txBody>
        </p:sp>
      </p:grpSp>
      <p:grpSp>
        <p:nvGrpSpPr>
          <p:cNvPr id="315" name="Google Shape;315;p41"/>
          <p:cNvGrpSpPr/>
          <p:nvPr/>
        </p:nvGrpSpPr>
        <p:grpSpPr>
          <a:xfrm>
            <a:off x="5189634" y="2921001"/>
            <a:ext cx="6375233" cy="2926933"/>
            <a:chOff x="3892225" y="2190750"/>
            <a:chExt cx="4781425" cy="2195200"/>
          </a:xfrm>
        </p:grpSpPr>
        <p:pic>
          <p:nvPicPr>
            <p:cNvPr id="316" name="Google Shape;316;p41"/>
            <p:cNvPicPr preferRelativeResize="0"/>
            <p:nvPr/>
          </p:nvPicPr>
          <p:blipFill>
            <a:blip r:embed="rId5">
              <a:alphaModFix/>
            </a:blip>
            <a:stretch>
              <a:fillRect/>
            </a:stretch>
          </p:blipFill>
          <p:spPr>
            <a:xfrm>
              <a:off x="3892225" y="2190750"/>
              <a:ext cx="2878875" cy="2195200"/>
            </a:xfrm>
            <a:prstGeom prst="rect">
              <a:avLst/>
            </a:prstGeom>
            <a:noFill/>
            <a:ln>
              <a:noFill/>
            </a:ln>
          </p:spPr>
        </p:pic>
        <p:sp>
          <p:nvSpPr>
            <p:cNvPr id="317" name="Google Shape;317;p41"/>
            <p:cNvSpPr txBox="1"/>
            <p:nvPr/>
          </p:nvSpPr>
          <p:spPr>
            <a:xfrm>
              <a:off x="6848150" y="2333725"/>
              <a:ext cx="1825500" cy="1584683"/>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Correspondences</a:t>
              </a:r>
              <a:endParaRPr sz="1733">
                <a:latin typeface="Calibri"/>
                <a:ea typeface="Calibri"/>
                <a:cs typeface="Calibri"/>
                <a:sym typeface="Calibri"/>
              </a:endParaRPr>
            </a:p>
            <a:p>
              <a:r>
                <a:rPr lang="en" sz="1733">
                  <a:latin typeface="Calibri"/>
                  <a:ea typeface="Calibri"/>
                  <a:cs typeface="Calibri"/>
                  <a:sym typeface="Calibri"/>
                </a:rPr>
                <a:t>between a semantic property (“push”) and the function of the cortical regions where the fMRI recordings are well predicted</a:t>
              </a:r>
              <a:endParaRPr sz="1733">
                <a:latin typeface="Calibri"/>
                <a:ea typeface="Calibri"/>
                <a:cs typeface="Calibri"/>
                <a:sym typeface="Calibri"/>
              </a:endParaRPr>
            </a:p>
          </p:txBody>
        </p:sp>
      </p:grpSp>
      <p:sp>
        <p:nvSpPr>
          <p:cNvPr id="318" name="Google Shape;318;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Mitchell, Tom M., Svetlana V. Shinkareva, Andrew Carlson, Kai-Min Chang, Vicente L. Malave, Robert A. Mason, and Marcel Adam Just. "Predicting human brain activity associated with the meanings of nouns." science 320, no. 5880 (2008): 1191-1195.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ts val="1100"/>
            </a:pPr>
            <a:r>
              <a:rPr lang="en" sz="2800" b="1">
                <a:latin typeface="Helvetica Neue" panose="020B0604020202020204"/>
              </a:rPr>
              <a:t>Classic encoding model finding: Audio</a:t>
            </a:r>
            <a:endParaRPr sz="2800" b="1">
              <a:latin typeface="Helvetica Neue" panose="020B0604020202020204"/>
            </a:endParaRPr>
          </a:p>
        </p:txBody>
      </p:sp>
      <p:sp>
        <p:nvSpPr>
          <p:cNvPr id="335" name="Google Shape;335;p43"/>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9</a:t>
            </a:fld>
            <a:endParaRPr/>
          </a:p>
        </p:txBody>
      </p:sp>
      <p:sp>
        <p:nvSpPr>
          <p:cNvPr id="336" name="Google Shape;336;p43"/>
          <p:cNvSpPr txBox="1">
            <a:spLocks noGrp="1"/>
          </p:cNvSpPr>
          <p:nvPr>
            <p:ph type="body" idx="4294967295"/>
          </p:nvPr>
        </p:nvSpPr>
        <p:spPr>
          <a:xfrm>
            <a:off x="581025" y="6165850"/>
            <a:ext cx="10772775" cy="1778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Santoro, Roberta, Michelle Moerel, Federico De Martino, Rainer Goebel, Kamil Ugurbil, Essa Yacoub, and Elia Formisano. "Encoding of natural sounds at multiple spectral and temporal resolutions in the human auditory cortex." PLoS computational biology 10, no. 1 (2014): e1003412.</a:t>
            </a:r>
            <a:endParaRPr/>
          </a:p>
        </p:txBody>
      </p:sp>
      <p:pic>
        <p:nvPicPr>
          <p:cNvPr id="337" name="Google Shape;337;p43"/>
          <p:cNvPicPr preferRelativeResize="0"/>
          <p:nvPr/>
        </p:nvPicPr>
        <p:blipFill>
          <a:blip r:embed="rId4">
            <a:alphaModFix/>
          </a:blip>
          <a:stretch>
            <a:fillRect/>
          </a:stretch>
        </p:blipFill>
        <p:spPr>
          <a:xfrm>
            <a:off x="7495568" y="723833"/>
            <a:ext cx="4523025" cy="5111832"/>
          </a:xfrm>
          <a:prstGeom prst="rect">
            <a:avLst/>
          </a:prstGeom>
          <a:noFill/>
          <a:ln>
            <a:noFill/>
          </a:ln>
        </p:spPr>
      </p:pic>
      <p:sp>
        <p:nvSpPr>
          <p:cNvPr id="338" name="Google Shape;338;p43"/>
          <p:cNvSpPr txBox="1"/>
          <p:nvPr/>
        </p:nvSpPr>
        <p:spPr>
          <a:xfrm>
            <a:off x="265967" y="1138733"/>
            <a:ext cx="7229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natural sounds (speech, music, nature, tools)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spectro-temporal filters that are selective for modulations along space and/or time</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listening</a:t>
            </a:r>
            <a:endParaRPr sz="2400"/>
          </a:p>
        </p:txBody>
      </p:sp>
      <p:grpSp>
        <p:nvGrpSpPr>
          <p:cNvPr id="339" name="Google Shape;339;p43"/>
          <p:cNvGrpSpPr/>
          <p:nvPr/>
        </p:nvGrpSpPr>
        <p:grpSpPr>
          <a:xfrm>
            <a:off x="221067" y="3003151"/>
            <a:ext cx="4310599" cy="2755935"/>
            <a:chOff x="165800" y="2252363"/>
            <a:chExt cx="3232949" cy="2066951"/>
          </a:xfrm>
        </p:grpSpPr>
        <p:pic>
          <p:nvPicPr>
            <p:cNvPr id="340" name="Google Shape;340;p43"/>
            <p:cNvPicPr preferRelativeResize="0"/>
            <p:nvPr/>
          </p:nvPicPr>
          <p:blipFill rotWithShape="1">
            <a:blip r:embed="rId5">
              <a:alphaModFix/>
            </a:blip>
            <a:srcRect r="33337"/>
            <a:stretch/>
          </p:blipFill>
          <p:spPr>
            <a:xfrm>
              <a:off x="826850" y="2601263"/>
              <a:ext cx="2571899" cy="1718051"/>
            </a:xfrm>
            <a:prstGeom prst="rect">
              <a:avLst/>
            </a:prstGeom>
            <a:noFill/>
            <a:ln>
              <a:noFill/>
            </a:ln>
          </p:spPr>
        </p:pic>
        <p:sp>
          <p:nvSpPr>
            <p:cNvPr id="341" name="Google Shape;341;p43"/>
            <p:cNvSpPr txBox="1"/>
            <p:nvPr/>
          </p:nvSpPr>
          <p:spPr>
            <a:xfrm>
              <a:off x="1002849" y="2252363"/>
              <a:ext cx="792373"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spatial</a:t>
              </a:r>
              <a:endParaRPr sz="2400">
                <a:latin typeface="Calibri"/>
                <a:ea typeface="Calibri"/>
                <a:cs typeface="Calibri"/>
                <a:sym typeface="Calibri"/>
              </a:endParaRPr>
            </a:p>
          </p:txBody>
        </p:sp>
        <p:sp>
          <p:nvSpPr>
            <p:cNvPr id="342" name="Google Shape;342;p43"/>
            <p:cNvSpPr txBox="1"/>
            <p:nvPr/>
          </p:nvSpPr>
          <p:spPr>
            <a:xfrm>
              <a:off x="2256564" y="2252363"/>
              <a:ext cx="1108547"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temporal</a:t>
              </a:r>
              <a:endParaRPr sz="2400">
                <a:latin typeface="Calibri"/>
                <a:ea typeface="Calibri"/>
                <a:cs typeface="Calibri"/>
                <a:sym typeface="Calibri"/>
              </a:endParaRPr>
            </a:p>
          </p:txBody>
        </p:sp>
        <p:pic>
          <p:nvPicPr>
            <p:cNvPr id="343" name="Google Shape;343;p43"/>
            <p:cNvPicPr preferRelativeResize="0"/>
            <p:nvPr/>
          </p:nvPicPr>
          <p:blipFill rotWithShape="1">
            <a:blip r:embed="rId6">
              <a:alphaModFix/>
            </a:blip>
            <a:srcRect l="52994" t="-955" b="65958"/>
            <a:stretch/>
          </p:blipFill>
          <p:spPr>
            <a:xfrm>
              <a:off x="165800" y="2403764"/>
              <a:ext cx="593250" cy="531050"/>
            </a:xfrm>
            <a:prstGeom prst="rect">
              <a:avLst/>
            </a:prstGeom>
            <a:noFill/>
            <a:ln>
              <a:noFill/>
            </a:ln>
          </p:spPr>
        </p:pic>
      </p:grpSp>
      <p:sp>
        <p:nvSpPr>
          <p:cNvPr id="344" name="Google Shape;344;p43"/>
          <p:cNvSpPr txBox="1"/>
          <p:nvPr/>
        </p:nvSpPr>
        <p:spPr>
          <a:xfrm>
            <a:off x="4705417" y="3429001"/>
            <a:ext cx="2616400" cy="2112910"/>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posterior/dorsal auditory: coarse spectral info &amp; high temporal precision</a:t>
            </a:r>
            <a:endParaRPr sz="1733">
              <a:latin typeface="Calibri"/>
              <a:ea typeface="Calibri"/>
              <a:cs typeface="Calibri"/>
              <a:sym typeface="Calibri"/>
            </a:endParaRPr>
          </a:p>
          <a:p>
            <a:endParaRPr sz="1733">
              <a:latin typeface="Calibri"/>
              <a:ea typeface="Calibri"/>
              <a:cs typeface="Calibri"/>
              <a:sym typeface="Calibri"/>
            </a:endParaRPr>
          </a:p>
          <a:p>
            <a:r>
              <a:rPr lang="en" sz="1733">
                <a:latin typeface="Calibri"/>
                <a:ea typeface="Calibri"/>
                <a:cs typeface="Calibri"/>
                <a:sym typeface="Calibri"/>
              </a:rPr>
              <a:t>anterior/ventral auditory: fine-grained spectral &amp; low temporal precision</a:t>
            </a:r>
            <a:endParaRPr sz="1733">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1728</TotalTime>
  <Words>5215</Words>
  <Application>Microsoft Office PowerPoint</Application>
  <PresentationFormat>Widescreen</PresentationFormat>
  <Paragraphs>664</Paragraphs>
  <Slides>54</Slides>
  <Notes>48</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Aptos</vt:lpstr>
      <vt:lpstr>Aptos (Body)</vt:lpstr>
      <vt:lpstr>Aptos Display</vt:lpstr>
      <vt:lpstr>Arial</vt:lpstr>
      <vt:lpstr>Calibri</vt:lpstr>
      <vt:lpstr>Helvetica Neue</vt:lpstr>
      <vt:lpstr>Montserrat</vt:lpstr>
      <vt:lpstr>NimbusRomNo9L-Regu</vt:lpstr>
      <vt:lpstr>open_sansregular</vt:lpstr>
      <vt:lpstr>Roboto</vt:lpstr>
      <vt:lpstr>Times New Roman</vt:lpstr>
      <vt:lpstr>Office Theme</vt:lpstr>
      <vt:lpstr>Bridging Language in Machines and Language in the Brain</vt:lpstr>
      <vt:lpstr>Agenda</vt:lpstr>
      <vt:lpstr>Agenda</vt:lpstr>
      <vt:lpstr>Mechanistic understanding of language processing in the brain:  four big questions</vt:lpstr>
      <vt:lpstr>How does brain represents complex meaning? (Where, When and What)</vt:lpstr>
      <vt:lpstr>Typical studies of language processing with controlled experiments</vt:lpstr>
      <vt:lpstr>Language organization in the brain</vt:lpstr>
      <vt:lpstr>Classic encoding model finding: Language</vt:lpstr>
      <vt:lpstr>Classic encoding model finding: Audio</vt:lpstr>
      <vt:lpstr>Deep learning models enable data-driven encoding models for naturalistic stimuli</vt:lpstr>
      <vt:lpstr>Increasingly available open source ecological stimuli datasets</vt:lpstr>
      <vt:lpstr>PowerPoint Presentation</vt:lpstr>
      <vt:lpstr>Deep neural networks and brain alignment: brain encoding and decoding</vt:lpstr>
      <vt:lpstr>General encoding pipeline to evaluate brain-LM alignment</vt:lpstr>
      <vt:lpstr>PowerPoint Presentation</vt:lpstr>
      <vt:lpstr>Part 1: LLMs + extracting representations</vt:lpstr>
      <vt:lpstr>LLMs, estimating alignment, evaluation </vt:lpstr>
      <vt:lpstr>Estimating brain-LM alignment + evaluation</vt:lpstr>
      <vt:lpstr>Encoding schema</vt:lpstr>
      <vt:lpstr>Encoding: training and evaluation</vt:lpstr>
      <vt:lpstr>Encoding: training and evaluation</vt:lpstr>
      <vt:lpstr>Encoding: training setup</vt:lpstr>
      <vt:lpstr>Encoding: training independent models</vt:lpstr>
      <vt:lpstr>Encoding: fMRI specifics</vt:lpstr>
      <vt:lpstr>Encoding: evaluation setup</vt:lpstr>
      <vt:lpstr>Encoding: evaluation metrics</vt:lpstr>
      <vt:lpstr>Agenda</vt:lpstr>
      <vt:lpstr>Do pretrained language models align with human brain?</vt:lpstr>
      <vt:lpstr>Language: work utilizing DL progress</vt:lpstr>
      <vt:lpstr>Language: work utilizing DL progress</vt:lpstr>
      <vt:lpstr>Language: work utilizing DL progress</vt:lpstr>
      <vt:lpstr>Audio: work utilizing DL progress</vt:lpstr>
      <vt:lpstr>Audio: work utilizing DL progress</vt:lpstr>
      <vt:lpstr>Aspects of NLP models and Brain datasets</vt:lpstr>
      <vt:lpstr>Agenda</vt:lpstr>
      <vt:lpstr>Challenges in using DL for cognitive science</vt:lpstr>
      <vt:lpstr>Challenges in using DL for cognitive science</vt:lpstr>
      <vt:lpstr>Challenges in using DL for cognitive science</vt:lpstr>
      <vt:lpstr>Challenges in using DL for cognitive science</vt:lpstr>
      <vt:lpstr>Challenges in using DL for cognitive science</vt:lpstr>
      <vt:lpstr>Training DL models using brain recordings</vt:lpstr>
      <vt:lpstr>Inducing Brain Relevant Bias</vt:lpstr>
      <vt:lpstr>Challenges in using DL for cognitive science</vt:lpstr>
      <vt:lpstr>Tasks affect processing</vt:lpstr>
      <vt:lpstr>PowerPoint Presentation</vt:lpstr>
      <vt:lpstr>PowerPoint Presentation</vt:lpstr>
      <vt:lpstr>Agenda</vt:lpstr>
      <vt:lpstr>Joint processing of linguistic properties in brains and language models</vt:lpstr>
      <vt:lpstr>PowerPoint Presentation</vt:lpstr>
      <vt:lpstr>Speech language models lack important brain relevant semantics</vt:lpstr>
      <vt:lpstr>PowerPoint Presentation</vt:lpstr>
      <vt:lpstr>Agenda</vt:lpstr>
      <vt:lpstr>Linguistic Decoding</vt:lpstr>
      <vt:lpstr>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Oota Reddy</dc:creator>
  <cp:lastModifiedBy>Oota Reddy</cp:lastModifiedBy>
  <cp:revision>131</cp:revision>
  <dcterms:created xsi:type="dcterms:W3CDTF">2024-08-20T10:12:37Z</dcterms:created>
  <dcterms:modified xsi:type="dcterms:W3CDTF">2024-08-27T05:33:09Z</dcterms:modified>
</cp:coreProperties>
</file>